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Lst>
  <p:notesMasterIdLst>
    <p:notesMasterId r:id="rId52"/>
  </p:notesMasterIdLst>
  <p:sldIdLst>
    <p:sldId id="257" r:id="rId4"/>
    <p:sldId id="258" r:id="rId5"/>
    <p:sldId id="297" r:id="rId6"/>
    <p:sldId id="259" r:id="rId7"/>
    <p:sldId id="299" r:id="rId8"/>
    <p:sldId id="298" r:id="rId9"/>
    <p:sldId id="260" r:id="rId10"/>
    <p:sldId id="261" r:id="rId11"/>
    <p:sldId id="262" r:id="rId12"/>
    <p:sldId id="263" r:id="rId13"/>
    <p:sldId id="264" r:id="rId14"/>
    <p:sldId id="265" r:id="rId15"/>
    <p:sldId id="266" r:id="rId16"/>
    <p:sldId id="267" r:id="rId17"/>
    <p:sldId id="268" r:id="rId18"/>
    <p:sldId id="300" r:id="rId19"/>
    <p:sldId id="269" r:id="rId20"/>
    <p:sldId id="270" r:id="rId21"/>
    <p:sldId id="271" r:id="rId22"/>
    <p:sldId id="272" r:id="rId23"/>
    <p:sldId id="273" r:id="rId24"/>
    <p:sldId id="302" r:id="rId25"/>
    <p:sldId id="274" r:id="rId26"/>
    <p:sldId id="275" r:id="rId27"/>
    <p:sldId id="276" r:id="rId28"/>
    <p:sldId id="277" r:id="rId29"/>
    <p:sldId id="278" r:id="rId30"/>
    <p:sldId id="280" r:id="rId31"/>
    <p:sldId id="281" r:id="rId32"/>
    <p:sldId id="282" r:id="rId33"/>
    <p:sldId id="283" r:id="rId34"/>
    <p:sldId id="284" r:id="rId35"/>
    <p:sldId id="285" r:id="rId36"/>
    <p:sldId id="286" r:id="rId37"/>
    <p:sldId id="287" r:id="rId38"/>
    <p:sldId id="288" r:id="rId39"/>
    <p:sldId id="289" r:id="rId40"/>
    <p:sldId id="290" r:id="rId41"/>
    <p:sldId id="303" r:id="rId42"/>
    <p:sldId id="340" r:id="rId43"/>
    <p:sldId id="339" r:id="rId44"/>
    <p:sldId id="291" r:id="rId45"/>
    <p:sldId id="292" r:id="rId46"/>
    <p:sldId id="293" r:id="rId47"/>
    <p:sldId id="294" r:id="rId48"/>
    <p:sldId id="301" r:id="rId49"/>
    <p:sldId id="279" r:id="rId50"/>
    <p:sldId id="29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4694"/>
  </p:normalViewPr>
  <p:slideViewPr>
    <p:cSldViewPr>
      <p:cViewPr varScale="1">
        <p:scale>
          <a:sx n="121" d="100"/>
          <a:sy n="121" d="100"/>
        </p:scale>
        <p:origin x="195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9D37C-9C61-45F8-9F68-7C64344FB041}"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6CDE5413-A6B1-4B92-873B-758FF32C309F}">
      <dgm:prSet/>
      <dgm:spPr/>
      <dgm:t>
        <a:bodyPr/>
        <a:lstStyle/>
        <a:p>
          <a:r>
            <a:rPr lang="en-US"/>
            <a:t>Does Rama-Ravana war reflect caste conflict?</a:t>
          </a:r>
        </a:p>
      </dgm:t>
    </dgm:pt>
    <dgm:pt modelId="{FB0E9B1A-0367-4802-81D4-3D6C5655C69E}" type="parTrans" cxnId="{6943CF3F-A7A9-4282-9AE7-BEED09D6E6D0}">
      <dgm:prSet/>
      <dgm:spPr/>
      <dgm:t>
        <a:bodyPr/>
        <a:lstStyle/>
        <a:p>
          <a:endParaRPr lang="en-US"/>
        </a:p>
      </dgm:t>
    </dgm:pt>
    <dgm:pt modelId="{AB1C7BBC-21C3-4039-A5B1-3C8017EF7B26}" type="sibTrans" cxnId="{6943CF3F-A7A9-4282-9AE7-BEED09D6E6D0}">
      <dgm:prSet/>
      <dgm:spPr/>
      <dgm:t>
        <a:bodyPr/>
        <a:lstStyle/>
        <a:p>
          <a:endParaRPr lang="en-US"/>
        </a:p>
      </dgm:t>
    </dgm:pt>
    <dgm:pt modelId="{8768E189-9196-4D92-9262-401C7D1F5B78}">
      <dgm:prSet/>
      <dgm:spPr/>
      <dgm:t>
        <a:bodyPr/>
        <a:lstStyle/>
        <a:p>
          <a:r>
            <a:rPr lang="en-US"/>
            <a:t>Was Ekalavya denied education in archery by Drona because the former was a tribal?</a:t>
          </a:r>
        </a:p>
      </dgm:t>
    </dgm:pt>
    <dgm:pt modelId="{B6AAA20F-D710-4F65-9DA6-2EB3AD7B074B}" type="parTrans" cxnId="{CB8976BE-5744-45FF-90EE-00DB84FAEF10}">
      <dgm:prSet/>
      <dgm:spPr/>
      <dgm:t>
        <a:bodyPr/>
        <a:lstStyle/>
        <a:p>
          <a:endParaRPr lang="en-US"/>
        </a:p>
      </dgm:t>
    </dgm:pt>
    <dgm:pt modelId="{74143482-8673-4FA4-97E7-D17270F9F32A}" type="sibTrans" cxnId="{CB8976BE-5744-45FF-90EE-00DB84FAEF10}">
      <dgm:prSet/>
      <dgm:spPr/>
      <dgm:t>
        <a:bodyPr/>
        <a:lstStyle/>
        <a:p>
          <a:endParaRPr lang="en-US"/>
        </a:p>
      </dgm:t>
    </dgm:pt>
    <dgm:pt modelId="{940A43AC-F631-474E-AF05-46E8193534AF}">
      <dgm:prSet/>
      <dgm:spPr/>
      <dgm:t>
        <a:bodyPr/>
        <a:lstStyle/>
        <a:p>
          <a:r>
            <a:rPr lang="en-US"/>
            <a:t>Is the Bhagavad Gita a ‘Brahmanical’ scripture?</a:t>
          </a:r>
        </a:p>
      </dgm:t>
    </dgm:pt>
    <dgm:pt modelId="{F506A3CC-80C1-4BD2-B5D5-EAA017DA2717}" type="parTrans" cxnId="{2230E3B9-E41D-4A97-826D-8369890B3501}">
      <dgm:prSet/>
      <dgm:spPr/>
      <dgm:t>
        <a:bodyPr/>
        <a:lstStyle/>
        <a:p>
          <a:endParaRPr lang="en-US"/>
        </a:p>
      </dgm:t>
    </dgm:pt>
    <dgm:pt modelId="{BFC9B04B-02D1-44C8-BBAE-45249D46054C}" type="sibTrans" cxnId="{2230E3B9-E41D-4A97-826D-8369890B3501}">
      <dgm:prSet/>
      <dgm:spPr/>
      <dgm:t>
        <a:bodyPr/>
        <a:lstStyle/>
        <a:p>
          <a:endParaRPr lang="en-US"/>
        </a:p>
      </dgm:t>
    </dgm:pt>
    <dgm:pt modelId="{FB190DCC-A2B1-4DA4-B7A4-7139001CDAB8}">
      <dgm:prSet/>
      <dgm:spPr/>
      <dgm:t>
        <a:bodyPr/>
        <a:lstStyle/>
        <a:p>
          <a:r>
            <a:rPr lang="en-US"/>
            <a:t>Are Sanskrit and Vedas ‘Brahmanical’?</a:t>
          </a:r>
        </a:p>
      </dgm:t>
    </dgm:pt>
    <dgm:pt modelId="{26CB6AA4-44E7-478B-AA0B-F6344E8B2483}" type="parTrans" cxnId="{B4F420A7-0B84-4B66-BEB9-60231890EB42}">
      <dgm:prSet/>
      <dgm:spPr/>
      <dgm:t>
        <a:bodyPr/>
        <a:lstStyle/>
        <a:p>
          <a:endParaRPr lang="en-US"/>
        </a:p>
      </dgm:t>
    </dgm:pt>
    <dgm:pt modelId="{7D0B21B0-328D-469F-A3B4-88B9ED370512}" type="sibTrans" cxnId="{B4F420A7-0B84-4B66-BEB9-60231890EB42}">
      <dgm:prSet/>
      <dgm:spPr/>
      <dgm:t>
        <a:bodyPr/>
        <a:lstStyle/>
        <a:p>
          <a:endParaRPr lang="en-US"/>
        </a:p>
      </dgm:t>
    </dgm:pt>
    <dgm:pt modelId="{B9ED4F40-626F-427D-956E-4130B0937DBE}">
      <dgm:prSet/>
      <dgm:spPr/>
      <dgm:t>
        <a:bodyPr/>
        <a:lstStyle/>
        <a:p>
          <a:r>
            <a:rPr lang="en-US"/>
            <a:t>Is Hindu Dharma ‘Brahmanical’ though 95% Hindus are non Brahmanas?</a:t>
          </a:r>
        </a:p>
      </dgm:t>
    </dgm:pt>
    <dgm:pt modelId="{F3831996-E853-4EBA-9CF0-BA64E7ECEDA4}" type="parTrans" cxnId="{0E2638C1-9283-4C30-9376-00B9973464C8}">
      <dgm:prSet/>
      <dgm:spPr/>
      <dgm:t>
        <a:bodyPr/>
        <a:lstStyle/>
        <a:p>
          <a:endParaRPr lang="en-US"/>
        </a:p>
      </dgm:t>
    </dgm:pt>
    <dgm:pt modelId="{9F8F241F-96D2-4C0D-B117-FD9DD20AA88A}" type="sibTrans" cxnId="{0E2638C1-9283-4C30-9376-00B9973464C8}">
      <dgm:prSet/>
      <dgm:spPr/>
      <dgm:t>
        <a:bodyPr/>
        <a:lstStyle/>
        <a:p>
          <a:endParaRPr lang="en-US"/>
        </a:p>
      </dgm:t>
    </dgm:pt>
    <dgm:pt modelId="{C91B05E3-E782-4486-9D87-CFCB028F1D47}">
      <dgm:prSet/>
      <dgm:spPr/>
      <dgm:t>
        <a:bodyPr/>
        <a:lstStyle/>
        <a:p>
          <a:r>
            <a:rPr lang="en-US"/>
            <a:t>Was Buddhism a ‘caste revolt’ against Brahmanical Hinduism?</a:t>
          </a:r>
        </a:p>
      </dgm:t>
    </dgm:pt>
    <dgm:pt modelId="{DA6C7344-F0AB-44AC-8002-01D73FBCA7B7}" type="parTrans" cxnId="{285C6079-F23D-425D-92DB-0FFCCEFD2526}">
      <dgm:prSet/>
      <dgm:spPr/>
      <dgm:t>
        <a:bodyPr/>
        <a:lstStyle/>
        <a:p>
          <a:endParaRPr lang="en-US"/>
        </a:p>
      </dgm:t>
    </dgm:pt>
    <dgm:pt modelId="{30BDFDB3-2AD3-4D28-B575-2AD281D1CF1A}" type="sibTrans" cxnId="{285C6079-F23D-425D-92DB-0FFCCEFD2526}">
      <dgm:prSet/>
      <dgm:spPr/>
      <dgm:t>
        <a:bodyPr/>
        <a:lstStyle/>
        <a:p>
          <a:endParaRPr lang="en-US"/>
        </a:p>
      </dgm:t>
    </dgm:pt>
    <dgm:pt modelId="{BD0C2262-9DD7-4039-B092-77A92325618D}" type="pres">
      <dgm:prSet presAssocID="{1D89D37C-9C61-45F8-9F68-7C64344FB041}" presName="diagram" presStyleCnt="0">
        <dgm:presLayoutVars>
          <dgm:dir/>
          <dgm:resizeHandles val="exact"/>
        </dgm:presLayoutVars>
      </dgm:prSet>
      <dgm:spPr/>
    </dgm:pt>
    <dgm:pt modelId="{949F4882-B311-48CD-9E7A-D8CE12299799}" type="pres">
      <dgm:prSet presAssocID="{6CDE5413-A6B1-4B92-873B-758FF32C309F}" presName="node" presStyleLbl="node1" presStyleIdx="0" presStyleCnt="6">
        <dgm:presLayoutVars>
          <dgm:bulletEnabled val="1"/>
        </dgm:presLayoutVars>
      </dgm:prSet>
      <dgm:spPr/>
    </dgm:pt>
    <dgm:pt modelId="{8272C531-6A08-436B-B6E9-03F1685A11CD}" type="pres">
      <dgm:prSet presAssocID="{AB1C7BBC-21C3-4039-A5B1-3C8017EF7B26}" presName="sibTrans" presStyleCnt="0"/>
      <dgm:spPr/>
    </dgm:pt>
    <dgm:pt modelId="{29100FF6-EE33-42EC-95F7-1430A10CCD26}" type="pres">
      <dgm:prSet presAssocID="{8768E189-9196-4D92-9262-401C7D1F5B78}" presName="node" presStyleLbl="node1" presStyleIdx="1" presStyleCnt="6">
        <dgm:presLayoutVars>
          <dgm:bulletEnabled val="1"/>
        </dgm:presLayoutVars>
      </dgm:prSet>
      <dgm:spPr/>
    </dgm:pt>
    <dgm:pt modelId="{710839FB-C24B-4FD5-8A44-807BC5752A6E}" type="pres">
      <dgm:prSet presAssocID="{74143482-8673-4FA4-97E7-D17270F9F32A}" presName="sibTrans" presStyleCnt="0"/>
      <dgm:spPr/>
    </dgm:pt>
    <dgm:pt modelId="{6A1A5E92-6ACD-4FFE-B1B9-FC79E2A56872}" type="pres">
      <dgm:prSet presAssocID="{940A43AC-F631-474E-AF05-46E8193534AF}" presName="node" presStyleLbl="node1" presStyleIdx="2" presStyleCnt="6">
        <dgm:presLayoutVars>
          <dgm:bulletEnabled val="1"/>
        </dgm:presLayoutVars>
      </dgm:prSet>
      <dgm:spPr/>
    </dgm:pt>
    <dgm:pt modelId="{BD776859-505D-4D03-B54E-F113B06375BD}" type="pres">
      <dgm:prSet presAssocID="{BFC9B04B-02D1-44C8-BBAE-45249D46054C}" presName="sibTrans" presStyleCnt="0"/>
      <dgm:spPr/>
    </dgm:pt>
    <dgm:pt modelId="{07BB4894-DDA9-406F-966A-AA9339BC0707}" type="pres">
      <dgm:prSet presAssocID="{FB190DCC-A2B1-4DA4-B7A4-7139001CDAB8}" presName="node" presStyleLbl="node1" presStyleIdx="3" presStyleCnt="6">
        <dgm:presLayoutVars>
          <dgm:bulletEnabled val="1"/>
        </dgm:presLayoutVars>
      </dgm:prSet>
      <dgm:spPr/>
    </dgm:pt>
    <dgm:pt modelId="{3C2EFC8B-1806-418F-BAED-23AD5A2022FB}" type="pres">
      <dgm:prSet presAssocID="{7D0B21B0-328D-469F-A3B4-88B9ED370512}" presName="sibTrans" presStyleCnt="0"/>
      <dgm:spPr/>
    </dgm:pt>
    <dgm:pt modelId="{09E6F563-393C-4D97-BFB1-F75B2A679CA3}" type="pres">
      <dgm:prSet presAssocID="{B9ED4F40-626F-427D-956E-4130B0937DBE}" presName="node" presStyleLbl="node1" presStyleIdx="4" presStyleCnt="6">
        <dgm:presLayoutVars>
          <dgm:bulletEnabled val="1"/>
        </dgm:presLayoutVars>
      </dgm:prSet>
      <dgm:spPr/>
    </dgm:pt>
    <dgm:pt modelId="{8DE6ADF0-6946-4608-B00D-961B00C3CB68}" type="pres">
      <dgm:prSet presAssocID="{9F8F241F-96D2-4C0D-B117-FD9DD20AA88A}" presName="sibTrans" presStyleCnt="0"/>
      <dgm:spPr/>
    </dgm:pt>
    <dgm:pt modelId="{D94AD9F9-B062-432F-99C4-87270FAC4535}" type="pres">
      <dgm:prSet presAssocID="{C91B05E3-E782-4486-9D87-CFCB028F1D47}" presName="node" presStyleLbl="node1" presStyleIdx="5" presStyleCnt="6">
        <dgm:presLayoutVars>
          <dgm:bulletEnabled val="1"/>
        </dgm:presLayoutVars>
      </dgm:prSet>
      <dgm:spPr/>
    </dgm:pt>
  </dgm:ptLst>
  <dgm:cxnLst>
    <dgm:cxn modelId="{68605131-D332-4013-B06A-0C67BE42A41F}" type="presOf" srcId="{FB190DCC-A2B1-4DA4-B7A4-7139001CDAB8}" destId="{07BB4894-DDA9-406F-966A-AA9339BC0707}" srcOrd="0" destOrd="0" presId="urn:microsoft.com/office/officeart/2005/8/layout/default"/>
    <dgm:cxn modelId="{6943CF3F-A7A9-4282-9AE7-BEED09D6E6D0}" srcId="{1D89D37C-9C61-45F8-9F68-7C64344FB041}" destId="{6CDE5413-A6B1-4B92-873B-758FF32C309F}" srcOrd="0" destOrd="0" parTransId="{FB0E9B1A-0367-4802-81D4-3D6C5655C69E}" sibTransId="{AB1C7BBC-21C3-4039-A5B1-3C8017EF7B26}"/>
    <dgm:cxn modelId="{3D10FE4D-C0B5-454A-8F13-20EFD1CE8833}" type="presOf" srcId="{940A43AC-F631-474E-AF05-46E8193534AF}" destId="{6A1A5E92-6ACD-4FFE-B1B9-FC79E2A56872}" srcOrd="0" destOrd="0" presId="urn:microsoft.com/office/officeart/2005/8/layout/default"/>
    <dgm:cxn modelId="{285C6079-F23D-425D-92DB-0FFCCEFD2526}" srcId="{1D89D37C-9C61-45F8-9F68-7C64344FB041}" destId="{C91B05E3-E782-4486-9D87-CFCB028F1D47}" srcOrd="5" destOrd="0" parTransId="{DA6C7344-F0AB-44AC-8002-01D73FBCA7B7}" sibTransId="{30BDFDB3-2AD3-4D28-B575-2AD281D1CF1A}"/>
    <dgm:cxn modelId="{B96DC8A1-F917-4221-B398-2EAF608FF3F5}" type="presOf" srcId="{1D89D37C-9C61-45F8-9F68-7C64344FB041}" destId="{BD0C2262-9DD7-4039-B092-77A92325618D}" srcOrd="0" destOrd="0" presId="urn:microsoft.com/office/officeart/2005/8/layout/default"/>
    <dgm:cxn modelId="{B4F420A7-0B84-4B66-BEB9-60231890EB42}" srcId="{1D89D37C-9C61-45F8-9F68-7C64344FB041}" destId="{FB190DCC-A2B1-4DA4-B7A4-7139001CDAB8}" srcOrd="3" destOrd="0" parTransId="{26CB6AA4-44E7-478B-AA0B-F6344E8B2483}" sibTransId="{7D0B21B0-328D-469F-A3B4-88B9ED370512}"/>
    <dgm:cxn modelId="{2230E3B9-E41D-4A97-826D-8369890B3501}" srcId="{1D89D37C-9C61-45F8-9F68-7C64344FB041}" destId="{940A43AC-F631-474E-AF05-46E8193534AF}" srcOrd="2" destOrd="0" parTransId="{F506A3CC-80C1-4BD2-B5D5-EAA017DA2717}" sibTransId="{BFC9B04B-02D1-44C8-BBAE-45249D46054C}"/>
    <dgm:cxn modelId="{CB8976BE-5744-45FF-90EE-00DB84FAEF10}" srcId="{1D89D37C-9C61-45F8-9F68-7C64344FB041}" destId="{8768E189-9196-4D92-9262-401C7D1F5B78}" srcOrd="1" destOrd="0" parTransId="{B6AAA20F-D710-4F65-9DA6-2EB3AD7B074B}" sibTransId="{74143482-8673-4FA4-97E7-D17270F9F32A}"/>
    <dgm:cxn modelId="{9B53CFBF-D17D-42C1-B509-5DCEFC22A9AA}" type="presOf" srcId="{8768E189-9196-4D92-9262-401C7D1F5B78}" destId="{29100FF6-EE33-42EC-95F7-1430A10CCD26}" srcOrd="0" destOrd="0" presId="urn:microsoft.com/office/officeart/2005/8/layout/default"/>
    <dgm:cxn modelId="{0E5ED6BF-3CC6-4E8F-A558-819944C9A147}" type="presOf" srcId="{B9ED4F40-626F-427D-956E-4130B0937DBE}" destId="{09E6F563-393C-4D97-BFB1-F75B2A679CA3}" srcOrd="0" destOrd="0" presId="urn:microsoft.com/office/officeart/2005/8/layout/default"/>
    <dgm:cxn modelId="{05EAA8C0-4A2B-4850-AA87-A773DBB180D4}" type="presOf" srcId="{6CDE5413-A6B1-4B92-873B-758FF32C309F}" destId="{949F4882-B311-48CD-9E7A-D8CE12299799}" srcOrd="0" destOrd="0" presId="urn:microsoft.com/office/officeart/2005/8/layout/default"/>
    <dgm:cxn modelId="{0E2638C1-9283-4C30-9376-00B9973464C8}" srcId="{1D89D37C-9C61-45F8-9F68-7C64344FB041}" destId="{B9ED4F40-626F-427D-956E-4130B0937DBE}" srcOrd="4" destOrd="0" parTransId="{F3831996-E853-4EBA-9CF0-BA64E7ECEDA4}" sibTransId="{9F8F241F-96D2-4C0D-B117-FD9DD20AA88A}"/>
    <dgm:cxn modelId="{C3AD1AD1-5E62-4B3C-A5D5-83B5E76D8A3E}" type="presOf" srcId="{C91B05E3-E782-4486-9D87-CFCB028F1D47}" destId="{D94AD9F9-B062-432F-99C4-87270FAC4535}" srcOrd="0" destOrd="0" presId="urn:microsoft.com/office/officeart/2005/8/layout/default"/>
    <dgm:cxn modelId="{1D1C921C-4524-4DFF-9624-4EFDB6B9F33C}" type="presParOf" srcId="{BD0C2262-9DD7-4039-B092-77A92325618D}" destId="{949F4882-B311-48CD-9E7A-D8CE12299799}" srcOrd="0" destOrd="0" presId="urn:microsoft.com/office/officeart/2005/8/layout/default"/>
    <dgm:cxn modelId="{CF542462-90E8-4EEB-8D57-4D655086606B}" type="presParOf" srcId="{BD0C2262-9DD7-4039-B092-77A92325618D}" destId="{8272C531-6A08-436B-B6E9-03F1685A11CD}" srcOrd="1" destOrd="0" presId="urn:microsoft.com/office/officeart/2005/8/layout/default"/>
    <dgm:cxn modelId="{D971C963-8F60-4691-965A-CF23F3264CD3}" type="presParOf" srcId="{BD0C2262-9DD7-4039-B092-77A92325618D}" destId="{29100FF6-EE33-42EC-95F7-1430A10CCD26}" srcOrd="2" destOrd="0" presId="urn:microsoft.com/office/officeart/2005/8/layout/default"/>
    <dgm:cxn modelId="{F99614A2-11F7-4C61-AFC9-84623891528B}" type="presParOf" srcId="{BD0C2262-9DD7-4039-B092-77A92325618D}" destId="{710839FB-C24B-4FD5-8A44-807BC5752A6E}" srcOrd="3" destOrd="0" presId="urn:microsoft.com/office/officeart/2005/8/layout/default"/>
    <dgm:cxn modelId="{D2AED9C7-75F6-4888-9763-EFA99570C0DA}" type="presParOf" srcId="{BD0C2262-9DD7-4039-B092-77A92325618D}" destId="{6A1A5E92-6ACD-4FFE-B1B9-FC79E2A56872}" srcOrd="4" destOrd="0" presId="urn:microsoft.com/office/officeart/2005/8/layout/default"/>
    <dgm:cxn modelId="{8473A2BC-7FEA-4380-BA47-F669B52C90C8}" type="presParOf" srcId="{BD0C2262-9DD7-4039-B092-77A92325618D}" destId="{BD776859-505D-4D03-B54E-F113B06375BD}" srcOrd="5" destOrd="0" presId="urn:microsoft.com/office/officeart/2005/8/layout/default"/>
    <dgm:cxn modelId="{A0A2AD7E-5F35-408F-BBD9-2295313F3932}" type="presParOf" srcId="{BD0C2262-9DD7-4039-B092-77A92325618D}" destId="{07BB4894-DDA9-406F-966A-AA9339BC0707}" srcOrd="6" destOrd="0" presId="urn:microsoft.com/office/officeart/2005/8/layout/default"/>
    <dgm:cxn modelId="{B3422364-B0EF-41FF-9366-060066DD9A2E}" type="presParOf" srcId="{BD0C2262-9DD7-4039-B092-77A92325618D}" destId="{3C2EFC8B-1806-418F-BAED-23AD5A2022FB}" srcOrd="7" destOrd="0" presId="urn:microsoft.com/office/officeart/2005/8/layout/default"/>
    <dgm:cxn modelId="{E7F46EBC-63C7-49A1-A579-1EEEA8437375}" type="presParOf" srcId="{BD0C2262-9DD7-4039-B092-77A92325618D}" destId="{09E6F563-393C-4D97-BFB1-F75B2A679CA3}" srcOrd="8" destOrd="0" presId="urn:microsoft.com/office/officeart/2005/8/layout/default"/>
    <dgm:cxn modelId="{85CE48C4-AF39-48CF-9A7F-65DEE2ED5102}" type="presParOf" srcId="{BD0C2262-9DD7-4039-B092-77A92325618D}" destId="{8DE6ADF0-6946-4608-B00D-961B00C3CB68}" srcOrd="9" destOrd="0" presId="urn:microsoft.com/office/officeart/2005/8/layout/default"/>
    <dgm:cxn modelId="{D9AA42C6-4380-46C4-A413-B98D54A5408D}" type="presParOf" srcId="{BD0C2262-9DD7-4039-B092-77A92325618D}" destId="{D94AD9F9-B062-432F-99C4-87270FAC453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F4882-B311-48CD-9E7A-D8CE12299799}">
      <dsp:nvSpPr>
        <dsp:cNvPr id="0" name=""/>
        <dsp:cNvSpPr/>
      </dsp:nvSpPr>
      <dsp:spPr>
        <a:xfrm>
          <a:off x="0"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Does Rama-Ravana war reflect caste conflict?</a:t>
          </a:r>
        </a:p>
      </dsp:txBody>
      <dsp:txXfrm>
        <a:off x="0" y="591343"/>
        <a:ext cx="2571749" cy="1543050"/>
      </dsp:txXfrm>
    </dsp:sp>
    <dsp:sp modelId="{29100FF6-EE33-42EC-95F7-1430A10CCD26}">
      <dsp:nvSpPr>
        <dsp:cNvPr id="0" name=""/>
        <dsp:cNvSpPr/>
      </dsp:nvSpPr>
      <dsp:spPr>
        <a:xfrm>
          <a:off x="2828925"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Was Ekalavya denied education in archery by Drona because the former was a tribal?</a:t>
          </a:r>
        </a:p>
      </dsp:txBody>
      <dsp:txXfrm>
        <a:off x="2828925" y="591343"/>
        <a:ext cx="2571749" cy="1543050"/>
      </dsp:txXfrm>
    </dsp:sp>
    <dsp:sp modelId="{6A1A5E92-6ACD-4FFE-B1B9-FC79E2A56872}">
      <dsp:nvSpPr>
        <dsp:cNvPr id="0" name=""/>
        <dsp:cNvSpPr/>
      </dsp:nvSpPr>
      <dsp:spPr>
        <a:xfrm>
          <a:off x="5657849"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Is the Bhagavad Gita a ‘Brahmanical’ scripture?</a:t>
          </a:r>
        </a:p>
      </dsp:txBody>
      <dsp:txXfrm>
        <a:off x="5657849" y="591343"/>
        <a:ext cx="2571749" cy="1543050"/>
      </dsp:txXfrm>
    </dsp:sp>
    <dsp:sp modelId="{07BB4894-DDA9-406F-966A-AA9339BC0707}">
      <dsp:nvSpPr>
        <dsp:cNvPr id="0" name=""/>
        <dsp:cNvSpPr/>
      </dsp:nvSpPr>
      <dsp:spPr>
        <a:xfrm>
          <a:off x="0"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Are Sanskrit and Vedas ‘Brahmanical’?</a:t>
          </a:r>
        </a:p>
      </dsp:txBody>
      <dsp:txXfrm>
        <a:off x="0" y="2391569"/>
        <a:ext cx="2571749" cy="1543050"/>
      </dsp:txXfrm>
    </dsp:sp>
    <dsp:sp modelId="{09E6F563-393C-4D97-BFB1-F75B2A679CA3}">
      <dsp:nvSpPr>
        <dsp:cNvPr id="0" name=""/>
        <dsp:cNvSpPr/>
      </dsp:nvSpPr>
      <dsp:spPr>
        <a:xfrm>
          <a:off x="2828925"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Is Hindu Dharma ‘Brahmanical’ though 95% Hindus are non Brahmanas?</a:t>
          </a:r>
        </a:p>
      </dsp:txBody>
      <dsp:txXfrm>
        <a:off x="2828925" y="2391569"/>
        <a:ext cx="2571749" cy="1543050"/>
      </dsp:txXfrm>
    </dsp:sp>
    <dsp:sp modelId="{D94AD9F9-B062-432F-99C4-87270FAC4535}">
      <dsp:nvSpPr>
        <dsp:cNvPr id="0" name=""/>
        <dsp:cNvSpPr/>
      </dsp:nvSpPr>
      <dsp:spPr>
        <a:xfrm>
          <a:off x="5657849"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Was Buddhism a ‘caste revolt’ against Brahmanical Hinduism?</a:t>
          </a:r>
        </a:p>
      </dsp:txBody>
      <dsp:txXfrm>
        <a:off x="5657849" y="2391569"/>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9D66E-C28E-4CB9-82BC-2374AD2A45FA}" type="datetimeFigureOut">
              <a:rPr lang="en-US" smtClean="0"/>
              <a:t>5/4/24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DAB9D-822F-4ACA-82CC-6DC074A7AABD}" type="slidenum">
              <a:rPr lang="en-US" smtClean="0"/>
              <a:t>‹#›</a:t>
            </a:fld>
            <a:endParaRPr lang="en-US"/>
          </a:p>
        </p:txBody>
      </p:sp>
    </p:spTree>
    <p:extLst>
      <p:ext uri="{BB962C8B-B14F-4D97-AF65-F5344CB8AC3E}">
        <p14:creationId xmlns:p14="http://schemas.microsoft.com/office/powerpoint/2010/main" val="270740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p:spPr>
        <p:txBody>
          <a:bodyPr/>
          <a:lstStyle/>
          <a:p>
            <a:r>
              <a:rPr lang="en-US" altLang="en-US"/>
              <a:t>Typical diagram shown in textbooks. The diagram is misleading and innaccurate. </a:t>
            </a:r>
          </a:p>
        </p:txBody>
      </p:sp>
      <p:sp>
        <p:nvSpPr>
          <p:cNvPr id="258052" name="Slide Number Placeholder 3"/>
          <p:cNvSpPr>
            <a:spLocks noGrp="1"/>
          </p:cNvSpPr>
          <p:nvPr>
            <p:ph type="sldNum" sz="quarter" idx="5"/>
          </p:nvPr>
        </p:nvSpPr>
        <p:spPr>
          <a:noFill/>
        </p:spPr>
        <p:txBody>
          <a:bodyPr/>
          <a:lstStyle>
            <a:lvl1pPr eaLnBrk="0" hangingPunct="0">
              <a:spcBef>
                <a:spcPct val="30000"/>
              </a:spcBef>
              <a:defRPr sz="1100">
                <a:solidFill>
                  <a:schemeClr val="tx1"/>
                </a:solidFill>
                <a:latin typeface="Arial" charset="0"/>
                <a:cs typeface="Arial" charset="0"/>
              </a:defRPr>
            </a:lvl1pPr>
            <a:lvl2pPr marL="741798" indent="-285307" eaLnBrk="0" hangingPunct="0">
              <a:spcBef>
                <a:spcPct val="30000"/>
              </a:spcBef>
              <a:defRPr sz="1100">
                <a:solidFill>
                  <a:schemeClr val="tx1"/>
                </a:solidFill>
                <a:latin typeface="Arial" charset="0"/>
                <a:cs typeface="Arial" charset="0"/>
              </a:defRPr>
            </a:lvl2pPr>
            <a:lvl3pPr marL="1142730" indent="-228246" eaLnBrk="0" hangingPunct="0">
              <a:spcBef>
                <a:spcPct val="30000"/>
              </a:spcBef>
              <a:defRPr sz="1100">
                <a:solidFill>
                  <a:schemeClr val="tx1"/>
                </a:solidFill>
                <a:latin typeface="Arial" charset="0"/>
                <a:cs typeface="Arial" charset="0"/>
              </a:defRPr>
            </a:lvl3pPr>
            <a:lvl4pPr marL="1599222" indent="-228246" eaLnBrk="0" hangingPunct="0">
              <a:spcBef>
                <a:spcPct val="30000"/>
              </a:spcBef>
              <a:defRPr sz="1100">
                <a:solidFill>
                  <a:schemeClr val="tx1"/>
                </a:solidFill>
                <a:latin typeface="Arial" charset="0"/>
                <a:cs typeface="Arial" charset="0"/>
              </a:defRPr>
            </a:lvl4pPr>
            <a:lvl5pPr marL="2057214" indent="-228246" eaLnBrk="0" hangingPunct="0">
              <a:spcBef>
                <a:spcPct val="30000"/>
              </a:spcBef>
              <a:defRPr sz="1100">
                <a:solidFill>
                  <a:schemeClr val="tx1"/>
                </a:solidFill>
                <a:latin typeface="Arial" charset="0"/>
                <a:cs typeface="Arial" charset="0"/>
              </a:defRPr>
            </a:lvl5pPr>
            <a:lvl6pPr marL="2489680" indent="-228246" eaLnBrk="0" fontAlgn="base" hangingPunct="0">
              <a:spcBef>
                <a:spcPct val="30000"/>
              </a:spcBef>
              <a:spcAft>
                <a:spcPct val="0"/>
              </a:spcAft>
              <a:defRPr sz="1100">
                <a:solidFill>
                  <a:schemeClr val="tx1"/>
                </a:solidFill>
                <a:latin typeface="Arial" charset="0"/>
                <a:cs typeface="Arial" charset="0"/>
              </a:defRPr>
            </a:lvl6pPr>
            <a:lvl7pPr marL="2922145" indent="-228246" eaLnBrk="0" fontAlgn="base" hangingPunct="0">
              <a:spcBef>
                <a:spcPct val="30000"/>
              </a:spcBef>
              <a:spcAft>
                <a:spcPct val="0"/>
              </a:spcAft>
              <a:defRPr sz="1100">
                <a:solidFill>
                  <a:schemeClr val="tx1"/>
                </a:solidFill>
                <a:latin typeface="Arial" charset="0"/>
                <a:cs typeface="Arial" charset="0"/>
              </a:defRPr>
            </a:lvl7pPr>
            <a:lvl8pPr marL="3354611" indent="-228246" eaLnBrk="0" fontAlgn="base" hangingPunct="0">
              <a:spcBef>
                <a:spcPct val="30000"/>
              </a:spcBef>
              <a:spcAft>
                <a:spcPct val="0"/>
              </a:spcAft>
              <a:defRPr sz="1100">
                <a:solidFill>
                  <a:schemeClr val="tx1"/>
                </a:solidFill>
                <a:latin typeface="Arial" charset="0"/>
                <a:cs typeface="Arial" charset="0"/>
              </a:defRPr>
            </a:lvl8pPr>
            <a:lvl9pPr marL="3787076" indent="-228246" eaLnBrk="0" fontAlgn="base" hangingPunct="0">
              <a:spcBef>
                <a:spcPct val="30000"/>
              </a:spcBef>
              <a:spcAft>
                <a:spcPct val="0"/>
              </a:spcAft>
              <a:defRPr sz="1100">
                <a:solidFill>
                  <a:schemeClr val="tx1"/>
                </a:solidFill>
                <a:latin typeface="Arial" charset="0"/>
                <a:cs typeface="Arial" charset="0"/>
              </a:defRPr>
            </a:lvl9pPr>
          </a:lstStyle>
          <a:p>
            <a:pPr eaLnBrk="1" hangingPunct="1">
              <a:spcBef>
                <a:spcPct val="0"/>
              </a:spcBef>
            </a:pPr>
            <a:fld id="{5A92A6AC-2A17-43EE-BA24-B856A39A8EA7}" type="slidenum">
              <a:rPr lang="en-US" altLang="en-US" sz="1200">
                <a:solidFill>
                  <a:prstClr val="black"/>
                </a:solidFill>
              </a:rPr>
              <a:pPr eaLnBrk="1" hangingPunct="1">
                <a:spcBef>
                  <a:spcPct val="0"/>
                </a:spcBef>
              </a:pPr>
              <a:t>8</a:t>
            </a:fld>
            <a:endParaRPr lang="en-US"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Story of </a:t>
            </a:r>
            <a:r>
              <a:rPr lang="en-US" sz="1100" dirty="0" err="1"/>
              <a:t>Satyakāma</a:t>
            </a:r>
            <a:r>
              <a:rPr lang="en-US" sz="1100" dirty="0"/>
              <a:t> </a:t>
            </a:r>
            <a:r>
              <a:rPr lang="en-US" sz="1100" dirty="0" err="1"/>
              <a:t>Jabāla</a:t>
            </a:r>
            <a:r>
              <a:rPr lang="en-US" sz="1100" dirty="0"/>
              <a:t>: </a:t>
            </a:r>
            <a:r>
              <a:rPr lang="en-US" sz="1100" dirty="0" err="1"/>
              <a:t>Satyakāma</a:t>
            </a:r>
            <a:r>
              <a:rPr lang="en-US" sz="1100" dirty="0"/>
              <a:t>, a boy born to a maid </a:t>
            </a:r>
            <a:r>
              <a:rPr lang="en-US" sz="1100" dirty="0" err="1"/>
              <a:t>Jabālā</a:t>
            </a:r>
            <a:r>
              <a:rPr lang="en-US" sz="1100" dirty="0"/>
              <a:t> once approached the renowned Rishi Gautama to teach him </a:t>
            </a:r>
            <a:r>
              <a:rPr lang="en-US" sz="1100" dirty="0" err="1"/>
              <a:t>Jnāna</a:t>
            </a:r>
            <a:r>
              <a:rPr lang="en-US" sz="1100" dirty="0"/>
              <a:t>. As was customer those days, the Rishi asked him details about his family. </a:t>
            </a:r>
            <a:r>
              <a:rPr lang="en-US" sz="1100" dirty="0" err="1"/>
              <a:t>Satyakāma</a:t>
            </a:r>
            <a:r>
              <a:rPr lang="en-US" sz="1100" dirty="0"/>
              <a:t> went home and asked his mother </a:t>
            </a:r>
            <a:r>
              <a:rPr lang="en-US" sz="1100" dirty="0" err="1"/>
              <a:t>Jabālā</a:t>
            </a:r>
            <a:r>
              <a:rPr lang="en-US" sz="1100" dirty="0"/>
              <a:t> about who his father was. She replied, “As a maid in my young age, I gave birth to you. I really do not know who your father is.” </a:t>
            </a:r>
          </a:p>
          <a:p>
            <a:r>
              <a:rPr lang="en-US" sz="1100" dirty="0" err="1"/>
              <a:t>Satyakāma</a:t>
            </a:r>
            <a:r>
              <a:rPr lang="en-US" sz="1100" dirty="0"/>
              <a:t> did not want to hide this embarrassing truth about his parentage from the Rishi. He went back to Gautama and said, “My mother said that she served as a maid in her young age, and does not know who my father is. However, her name is </a:t>
            </a:r>
            <a:r>
              <a:rPr lang="en-US" sz="1100" dirty="0" err="1"/>
              <a:t>Jabālā</a:t>
            </a:r>
            <a:r>
              <a:rPr lang="en-US" sz="1100" dirty="0"/>
              <a:t>, and therefore I am </a:t>
            </a:r>
            <a:r>
              <a:rPr lang="en-US" sz="1100" dirty="0" err="1"/>
              <a:t>Satyakāma</a:t>
            </a:r>
            <a:r>
              <a:rPr lang="en-US" sz="1100" dirty="0"/>
              <a:t> </a:t>
            </a:r>
            <a:r>
              <a:rPr lang="en-US" sz="1100" dirty="0" err="1"/>
              <a:t>Jabāla</a:t>
            </a:r>
            <a:r>
              <a:rPr lang="en-US" sz="1100" dirty="0"/>
              <a:t>.</a:t>
            </a:r>
          </a:p>
          <a:p>
            <a:r>
              <a:rPr lang="en-US" sz="1100" dirty="0"/>
              <a:t>The other students in the school started laughing derisively because they all came from renowned families. They were proud of the fact that their parents were Brahmins. They thought and were sure that Rishi Gautama would not accept the illegitimate son of a maidservant as his student. But to their surprise, their Guru said, “</a:t>
            </a:r>
            <a:r>
              <a:rPr lang="en-US" sz="1100" dirty="0" err="1"/>
              <a:t>Satyakāma</a:t>
            </a:r>
            <a:r>
              <a:rPr lang="en-US" sz="1100" dirty="0"/>
              <a:t> did not forsake the truth, and spoke it fearlessly. None but a Brahmin speaks truth in this way. Bring the fire-sticks and other implements, for I will perform his sacred thread ceremony myself, and then he will become eligible formally to become my student.”</a:t>
            </a:r>
          </a:p>
          <a:p>
            <a:r>
              <a:rPr lang="en-US" sz="1100" dirty="0"/>
              <a:t>In the course of time, </a:t>
            </a:r>
            <a:r>
              <a:rPr lang="en-US" sz="1100" dirty="0" err="1"/>
              <a:t>Jabāla</a:t>
            </a:r>
            <a:r>
              <a:rPr lang="en-US" sz="1100" dirty="0"/>
              <a:t> became a great Rishi. Portions of the Vedas like the </a:t>
            </a:r>
            <a:r>
              <a:rPr lang="en-US" sz="1100" dirty="0" err="1"/>
              <a:t>Jabāla</a:t>
            </a:r>
            <a:r>
              <a:rPr lang="en-US" sz="1100" dirty="0"/>
              <a:t> Upanishad are named after him. This story shows that a good character, and not parentage are a pre-requisite for being imparted the knowledge about Moksha.</a:t>
            </a:r>
          </a:p>
          <a:p>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09CF32C9-BB7B-420E-B213-BEE24E3D3F69}" type="slidenum">
              <a:rPr lang="en-US" smtClean="0">
                <a:solidFill>
                  <a:prstClr val="black"/>
                </a:solidFill>
                <a:latin typeface="Calibri"/>
              </a:rPr>
              <a:pPr>
                <a:defRPr/>
              </a:pPr>
              <a:t>29</a:t>
            </a:fld>
            <a:endParaRPr lang="en-US">
              <a:solidFill>
                <a:prstClr val="black"/>
              </a:solidFill>
              <a:latin typeface="Calibri"/>
            </a:endParaRPr>
          </a:p>
        </p:txBody>
      </p:sp>
    </p:spTree>
    <p:extLst>
      <p:ext uri="{BB962C8B-B14F-4D97-AF65-F5344CB8AC3E}">
        <p14:creationId xmlns:p14="http://schemas.microsoft.com/office/powerpoint/2010/main" val="1784931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E75B4-0A47-4D87-9F2A-1FF98DFCBA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32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1B0CC-1129-4D63-B30C-E2D6C4304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311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7C698-318F-49FA-AD5B-3E2FFF40D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098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91400" cy="762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E2428-C88B-45FA-8F0B-5E54E6429B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59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CAE227-C4C0-4596-A64D-24E6D05C4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50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C8A19C9-79D8-44E3-8720-4D1C8DF73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11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B263F-478B-4DFB-9074-2B1BF0645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62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B6DA2D-BAFE-4A24-8CC7-31D89CE726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671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B2EA03-D422-4EDF-8E9B-B135016FC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96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1CD95D0-4545-4AFC-8F6B-C696FB9072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660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CA473631-FF76-4E1E-A79C-8FFE863F9282}" type="datetime1">
              <a:rPr lang="en-US">
                <a:solidFill>
                  <a:srgbClr val="000000"/>
                </a:solidFill>
              </a:rPr>
              <a:pPr/>
              <a:t>5/4/24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572580-13D7-4D46-93A4-E03D1314FF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18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22966-EB9E-4241-8A54-FBA94B3D9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159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E75B4-0A47-4D87-9F2A-1FF98DFCBA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147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222966-EB9E-4241-8A54-FBA94B3D9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79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21246-445B-4FCF-B994-4596C2C7B0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931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2C4AB-393A-4FBA-9A25-8BF1D41A8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566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368807-5192-49F5-B051-0A88E52C3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298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EEE67E-B87D-4D04-BB61-F95A78B35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952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3A53F4-4074-41FE-B2D5-DEFFC3703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184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E894A-9191-4445-878B-43DB6750C1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419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0FD6-60B3-4B0C-B982-4439D882C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538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1B0CC-1129-4D63-B30C-E2D6C4304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87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21246-445B-4FCF-B994-4596C2C7B0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17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7C698-318F-49FA-AD5B-3E2FFF40D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725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91400" cy="762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E2428-C88B-45FA-8F0B-5E54E6429B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47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CAE227-C4C0-4596-A64D-24E6D05C4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461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C8A19C9-79D8-44E3-8720-4D1C8DF73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41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B263F-478B-4DFB-9074-2B1BF0645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382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B6DA2D-BAFE-4A24-8CC7-31D89CE726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821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B2EA03-D422-4EDF-8E9B-B135016FC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104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1CD95D0-4545-4AFC-8F6B-C696FB9072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fld id="{74DC2ACC-A1F6-4FAE-BA8A-19C3E5DC19E0}" type="datetime1">
              <a:rPr lang="en-US">
                <a:solidFill>
                  <a:srgbClr val="000000"/>
                </a:solidFill>
                <a:cs typeface="Arial"/>
              </a:rPr>
              <a:pPr fontAlgn="auto">
                <a:spcBef>
                  <a:spcPts val="0"/>
                </a:spcBef>
                <a:spcAft>
                  <a:spcPts val="0"/>
                </a:spcAft>
                <a:defRPr/>
              </a:pPr>
              <a:t>5/4/24</a:t>
            </a:fld>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cs typeface="Arial"/>
            </a:endParaRPr>
          </a:p>
        </p:txBody>
      </p:sp>
      <p:sp>
        <p:nvSpPr>
          <p:cNvPr id="7" name="Rectangle 6"/>
          <p:cNvSpPr>
            <a:spLocks noGrp="1" noChangeArrowheads="1"/>
          </p:cNvSpPr>
          <p:nvPr>
            <p:ph type="sldNum" sz="quarter" idx="12"/>
          </p:nvPr>
        </p:nvSpPr>
        <p:spPr>
          <a:ln/>
        </p:spPr>
        <p:txBody>
          <a:bodyPr/>
          <a:lstStyle>
            <a:lvl1pPr>
              <a:defRPr/>
            </a:lvl1pPr>
          </a:lstStyle>
          <a:p>
            <a:pPr fontAlgn="auto">
              <a:spcBef>
                <a:spcPts val="0"/>
              </a:spcBef>
              <a:spcAft>
                <a:spcPts val="0"/>
              </a:spcAft>
              <a:defRPr/>
            </a:pPr>
            <a:fld id="{8F890A33-A7D1-4CC1-9738-5799B7F7BDE4}" type="slidenum">
              <a:rPr lang="en-US">
                <a:solidFill>
                  <a:srgbClr val="000000"/>
                </a:solidFill>
                <a:cs typeface="Arial"/>
              </a:rPr>
              <a:pPr fontAlgn="auto">
                <a:spcBef>
                  <a:spcPts val="0"/>
                </a:spcBef>
                <a:spcAft>
                  <a:spcPts val="0"/>
                </a:spcAft>
                <a:defRPr/>
              </a:pPr>
              <a:t>‹#›</a:t>
            </a:fld>
            <a:endParaRPr lang="en-US">
              <a:solidFill>
                <a:srgbClr val="000000"/>
              </a:solidFill>
              <a:cs typeface="Arial"/>
            </a:endParaRPr>
          </a:p>
        </p:txBody>
      </p:sp>
    </p:spTree>
    <p:extLst>
      <p:ext uri="{BB962C8B-B14F-4D97-AF65-F5344CB8AC3E}">
        <p14:creationId xmlns:p14="http://schemas.microsoft.com/office/powerpoint/2010/main" val="336923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F290F4-FB0C-4B95-A6F1-0F98D5C35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82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2C4AB-393A-4FBA-9A25-8BF1D41A8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466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A4DD0-0AF9-42C1-A353-AD12612CF2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48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C3BA3-0A1A-4068-AFEB-50442A03C7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701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1F16B-CA1A-4F73-AC34-ABFD09FA4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448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BE57AC-175C-451C-AFD9-2171547FA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47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C8FB6B-70E0-457E-BF48-E4AAF0EDA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17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96FE0F5-F805-4830-A8E7-FC62BC4E95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348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FBC8C-F812-4DBA-8D03-340159976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010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F73318-83B2-4687-8215-B0FAA500B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26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0F86A-ADD5-4C99-AB93-81EFF21F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07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7D8F6A-050B-4A74-BC2F-0689DD233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37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368807-5192-49F5-B051-0A88E52C3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075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91400" cy="762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23731D-202C-4D1D-A41B-AC5DBB69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558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FDF3-0360-4A27-9407-D922F0F731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43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A3A82F1-A453-4532-81A9-88BB2A2AE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693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5CCF3C-3949-4A83-9A4D-02C3B0FFA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185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EC0A74-CB79-42B0-8D61-D6BF0F2925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594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584BE-3D3B-4F83-8162-991A57CAB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250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048EAC-67AF-40FF-9A33-8BB234EC0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9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EEE67E-B87D-4D04-BB61-F95A78B35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12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3A53F4-4074-41FE-B2D5-DEFFC3703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75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E894A-9191-4445-878B-43DB6750C1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57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0FD6-60B3-4B0C-B982-4439D882C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4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04800"/>
            <a:ext cx="7391400" cy="7620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1143000" y="0"/>
            <a:ext cx="7162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u="sng">
                <a:solidFill>
                  <a:srgbClr val="FF66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AD0C153-2A63-4BAB-939B-52C3CDA9FAE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AutoShape 14"/>
          <p:cNvSpPr>
            <a:spLocks noChangeArrowheads="1"/>
          </p:cNvSpPr>
          <p:nvPr userDrawn="1"/>
        </p:nvSpPr>
        <p:spPr bwMode="auto">
          <a:xfrm rot="10800000">
            <a:off x="8074025" y="0"/>
            <a:ext cx="1069975" cy="1069975"/>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32" name="AutoShape 18"/>
          <p:cNvSpPr>
            <a:spLocks noChangeArrowheads="1"/>
          </p:cNvSpPr>
          <p:nvPr userDrawn="1"/>
        </p:nvSpPr>
        <p:spPr bwMode="auto">
          <a:xfrm rot="5400000">
            <a:off x="-1588" y="1588"/>
            <a:ext cx="1069975" cy="1066800"/>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47" name="Text Box 23"/>
          <p:cNvSpPr txBox="1">
            <a:spLocks noChangeArrowheads="1"/>
          </p:cNvSpPr>
          <p:nvPr userDrawn="1"/>
        </p:nvSpPr>
        <p:spPr bwMode="auto">
          <a:xfrm>
            <a:off x="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
        <p:nvSpPr>
          <p:cNvPr id="1048" name="Text Box 24"/>
          <p:cNvSpPr txBox="1">
            <a:spLocks noChangeArrowheads="1"/>
          </p:cNvSpPr>
          <p:nvPr userDrawn="1"/>
        </p:nvSpPr>
        <p:spPr bwMode="auto">
          <a:xfrm>
            <a:off x="830580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Tree>
    <p:extLst>
      <p:ext uri="{BB962C8B-B14F-4D97-AF65-F5344CB8AC3E}">
        <p14:creationId xmlns:p14="http://schemas.microsoft.com/office/powerpoint/2010/main" val="1075015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2pPr>
      <a:lvl3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3pPr>
      <a:lvl4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4pPr>
      <a:lvl5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5pPr>
      <a:lvl6pPr marL="4572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6pPr>
      <a:lvl7pPr marL="9144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7pPr>
      <a:lvl8pPr marL="13716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8pPr>
      <a:lvl9pPr marL="18288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rgbClr val="FF0000"/>
        </a:buClr>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04800"/>
            <a:ext cx="7391400" cy="7620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1143000" y="0"/>
            <a:ext cx="7162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u="sng">
                <a:solidFill>
                  <a:srgbClr val="FF66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AD0C153-2A63-4BAB-939B-52C3CDA9FAE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AutoShape 14"/>
          <p:cNvSpPr>
            <a:spLocks noChangeArrowheads="1"/>
          </p:cNvSpPr>
          <p:nvPr userDrawn="1"/>
        </p:nvSpPr>
        <p:spPr bwMode="auto">
          <a:xfrm rot="10800000">
            <a:off x="8074025" y="0"/>
            <a:ext cx="1069975" cy="1069975"/>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32" name="AutoShape 18"/>
          <p:cNvSpPr>
            <a:spLocks noChangeArrowheads="1"/>
          </p:cNvSpPr>
          <p:nvPr userDrawn="1"/>
        </p:nvSpPr>
        <p:spPr bwMode="auto">
          <a:xfrm rot="5400000">
            <a:off x="-1588" y="1588"/>
            <a:ext cx="1069975" cy="1066800"/>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47" name="Text Box 23"/>
          <p:cNvSpPr txBox="1">
            <a:spLocks noChangeArrowheads="1"/>
          </p:cNvSpPr>
          <p:nvPr userDrawn="1"/>
        </p:nvSpPr>
        <p:spPr bwMode="auto">
          <a:xfrm>
            <a:off x="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
        <p:nvSpPr>
          <p:cNvPr id="1048" name="Text Box 24"/>
          <p:cNvSpPr txBox="1">
            <a:spLocks noChangeArrowheads="1"/>
          </p:cNvSpPr>
          <p:nvPr userDrawn="1"/>
        </p:nvSpPr>
        <p:spPr bwMode="auto">
          <a:xfrm>
            <a:off x="830580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Tree>
    <p:extLst>
      <p:ext uri="{BB962C8B-B14F-4D97-AF65-F5344CB8AC3E}">
        <p14:creationId xmlns:p14="http://schemas.microsoft.com/office/powerpoint/2010/main" val="14233633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2pPr>
      <a:lvl3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3pPr>
      <a:lvl4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4pPr>
      <a:lvl5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5pPr>
      <a:lvl6pPr marL="4572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6pPr>
      <a:lvl7pPr marL="9144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7pPr>
      <a:lvl8pPr marL="13716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8pPr>
      <a:lvl9pPr marL="18288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rgbClr val="FF0000"/>
        </a:buClr>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04800"/>
            <a:ext cx="7391400" cy="7620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1143000" y="0"/>
            <a:ext cx="7162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u="sng">
                <a:solidFill>
                  <a:srgbClr val="FF66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8648B56F-31DF-4955-A297-62C1C5F20567}"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AutoShape 14"/>
          <p:cNvSpPr>
            <a:spLocks noChangeArrowheads="1"/>
          </p:cNvSpPr>
          <p:nvPr/>
        </p:nvSpPr>
        <p:spPr bwMode="auto">
          <a:xfrm rot="10800000">
            <a:off x="8074025" y="0"/>
            <a:ext cx="1069975" cy="1069975"/>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32" name="AutoShape 18"/>
          <p:cNvSpPr>
            <a:spLocks noChangeArrowheads="1"/>
          </p:cNvSpPr>
          <p:nvPr/>
        </p:nvSpPr>
        <p:spPr bwMode="auto">
          <a:xfrm rot="5400000">
            <a:off x="-1588" y="1588"/>
            <a:ext cx="1069975" cy="1066800"/>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a:solidFill>
                <a:srgbClr val="000000"/>
              </a:solidFill>
            </a:endParaRPr>
          </a:p>
        </p:txBody>
      </p:sp>
      <p:sp>
        <p:nvSpPr>
          <p:cNvPr id="1047" name="Text Box 23"/>
          <p:cNvSpPr txBox="1">
            <a:spLocks noChangeArrowheads="1"/>
          </p:cNvSpPr>
          <p:nvPr/>
        </p:nvSpPr>
        <p:spPr bwMode="auto">
          <a:xfrm>
            <a:off x="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
        <p:nvSpPr>
          <p:cNvPr id="1048" name="Text Box 24"/>
          <p:cNvSpPr txBox="1">
            <a:spLocks noChangeArrowheads="1"/>
          </p:cNvSpPr>
          <p:nvPr/>
        </p:nvSpPr>
        <p:spPr bwMode="auto">
          <a:xfrm>
            <a:off x="8305800" y="0"/>
            <a:ext cx="83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defRPr/>
            </a:pPr>
            <a:r>
              <a:rPr lang="en-US" sz="320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Wingdings" pitchFamily="2" charset="2"/>
              </a:rPr>
              <a:t>\</a:t>
            </a:r>
          </a:p>
        </p:txBody>
      </p:sp>
    </p:spTree>
    <p:extLst>
      <p:ext uri="{BB962C8B-B14F-4D97-AF65-F5344CB8AC3E}">
        <p14:creationId xmlns:p14="http://schemas.microsoft.com/office/powerpoint/2010/main" val="12064201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hdr="0" ftr="0" dt="0"/>
  <p:txStyles>
    <p:titleStyle>
      <a:lvl1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2pPr>
      <a:lvl3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3pPr>
      <a:lvl4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4pPr>
      <a:lvl5pPr algn="ctr" rtl="0" eaLnBrk="0" fontAlgn="base" hangingPunct="0">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5pPr>
      <a:lvl6pPr marL="4572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6pPr>
      <a:lvl7pPr marL="9144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7pPr>
      <a:lvl8pPr marL="13716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8pPr>
      <a:lvl9pPr marL="1828800" algn="ctr" rtl="0" fontAlgn="base">
        <a:spcBef>
          <a:spcPct val="0"/>
        </a:spcBef>
        <a:spcAft>
          <a:spcPct val="0"/>
        </a:spcAft>
        <a:defRPr sz="4000" b="1">
          <a:solidFill>
            <a:srgbClr val="FF6600"/>
          </a:solidFill>
          <a:effectLst>
            <a:outerShdw blurRad="38100" dist="38100" dir="2700000" algn="tl">
              <a:srgbClr val="C0C0C0"/>
            </a:outerShdw>
          </a:effectLst>
          <a:latin typeface="Book Antiqua" pitchFamily="18" charset="0"/>
          <a:cs typeface="Arial"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rgbClr val="FF0000"/>
        </a:buClr>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rgbClr val="FF0000"/>
        </a:buClr>
        <a:buChar char="»"/>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771650"/>
          </a:xfrm>
          <a:solidFill>
            <a:srgbClr val="FFC000"/>
          </a:solidFill>
          <a:ln>
            <a:solidFill>
              <a:schemeClr val="accent2">
                <a:lumMod val="50000"/>
              </a:schemeClr>
            </a:solidFill>
          </a:ln>
        </p:spPr>
        <p:txBody>
          <a:bodyPr/>
          <a:lstStyle/>
          <a:p>
            <a:pPr>
              <a:defRPr/>
            </a:pPr>
            <a:r>
              <a:rPr lang="en-US">
                <a:solidFill>
                  <a:srgbClr val="C00000"/>
                </a:solidFill>
              </a:rPr>
              <a:t>Achieving </a:t>
            </a:r>
            <a:r>
              <a:rPr lang="en-US" dirty="0">
                <a:solidFill>
                  <a:srgbClr val="C00000"/>
                </a:solidFill>
              </a:rPr>
              <a:t>Common Goals together – Organizing our Society</a:t>
            </a:r>
          </a:p>
        </p:txBody>
      </p:sp>
      <p:sp>
        <p:nvSpPr>
          <p:cNvPr id="3" name="Subtitle 2"/>
          <p:cNvSpPr>
            <a:spLocks noGrp="1"/>
          </p:cNvSpPr>
          <p:nvPr>
            <p:ph type="subTitle" idx="1"/>
          </p:nvPr>
        </p:nvSpPr>
        <p:spPr>
          <a:xfrm>
            <a:off x="1371600" y="3886200"/>
            <a:ext cx="6400800" cy="914400"/>
          </a:xfrm>
          <a:solidFill>
            <a:srgbClr val="92D050"/>
          </a:solidFill>
          <a:ln>
            <a:solidFill>
              <a:schemeClr val="accent2">
                <a:lumMod val="50000"/>
              </a:schemeClr>
            </a:solidFill>
          </a:ln>
        </p:spPr>
        <p:txBody>
          <a:bodyPr/>
          <a:lstStyle/>
          <a:p>
            <a:pPr>
              <a:defRPr/>
            </a:pPr>
            <a:r>
              <a:rPr lang="en-US" sz="4000" dirty="0">
                <a:solidFill>
                  <a:srgbClr val="002060"/>
                </a:solidFill>
              </a:rPr>
              <a:t>The ‘Caste System’</a:t>
            </a:r>
          </a:p>
        </p:txBody>
      </p:sp>
    </p:spTree>
    <p:extLst>
      <p:ext uri="{BB962C8B-B14F-4D97-AF65-F5344CB8AC3E}">
        <p14:creationId xmlns:p14="http://schemas.microsoft.com/office/powerpoint/2010/main" val="3379650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152400"/>
            <a:ext cx="8318500" cy="838200"/>
          </a:xfrm>
        </p:spPr>
        <p:txBody>
          <a:bodyPr/>
          <a:lstStyle/>
          <a:p>
            <a:pPr eaLnBrk="1" hangingPunct="1">
              <a:defRPr/>
            </a:pPr>
            <a:r>
              <a:rPr lang="en-US" dirty="0">
                <a:solidFill>
                  <a:srgbClr val="C00000"/>
                </a:solidFill>
              </a:rPr>
              <a:t>Varna System: Division of Powers</a:t>
            </a:r>
          </a:p>
        </p:txBody>
      </p:sp>
      <p:graphicFrame>
        <p:nvGraphicFramePr>
          <p:cNvPr id="55361" name="Group 65"/>
          <p:cNvGraphicFramePr>
            <a:graphicFrameLocks noGrp="1"/>
          </p:cNvGraphicFramePr>
          <p:nvPr>
            <p:ph idx="1"/>
          </p:nvPr>
        </p:nvGraphicFramePr>
        <p:xfrm>
          <a:off x="1066800" y="1143000"/>
          <a:ext cx="7086600" cy="1968518"/>
        </p:xfrm>
        <a:graphic>
          <a:graphicData uri="http://schemas.openxmlformats.org/drawingml/2006/table">
            <a:tbl>
              <a:tblPr/>
              <a:tblGrid>
                <a:gridCol w="1417638">
                  <a:extLst>
                    <a:ext uri="{9D8B030D-6E8A-4147-A177-3AD203B41FA5}">
                      <a16:colId xmlns:a16="http://schemas.microsoft.com/office/drawing/2014/main" val="20000"/>
                    </a:ext>
                  </a:extLst>
                </a:gridCol>
                <a:gridCol w="1417637">
                  <a:extLst>
                    <a:ext uri="{9D8B030D-6E8A-4147-A177-3AD203B41FA5}">
                      <a16:colId xmlns:a16="http://schemas.microsoft.com/office/drawing/2014/main" val="20001"/>
                    </a:ext>
                  </a:extLst>
                </a:gridCol>
                <a:gridCol w="1279525">
                  <a:extLst>
                    <a:ext uri="{9D8B030D-6E8A-4147-A177-3AD203B41FA5}">
                      <a16:colId xmlns:a16="http://schemas.microsoft.com/office/drawing/2014/main" val="20002"/>
                    </a:ext>
                  </a:extLst>
                </a:gridCol>
                <a:gridCol w="1554163">
                  <a:extLst>
                    <a:ext uri="{9D8B030D-6E8A-4147-A177-3AD203B41FA5}">
                      <a16:colId xmlns:a16="http://schemas.microsoft.com/office/drawing/2014/main" val="20003"/>
                    </a:ext>
                  </a:extLst>
                </a:gridCol>
                <a:gridCol w="1417637">
                  <a:extLst>
                    <a:ext uri="{9D8B030D-6E8A-4147-A177-3AD203B41FA5}">
                      <a16:colId xmlns:a16="http://schemas.microsoft.com/office/drawing/2014/main" val="20004"/>
                    </a:ext>
                  </a:extLst>
                </a:gridCol>
              </a:tblGrid>
              <a:tr h="627784">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endPar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endParaRP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Political</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Power</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Business</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Power</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Land</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Power</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Moral</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Power</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5179">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Kshatriya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High</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179">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Vaishya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High</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Med</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179">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Shudra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Med</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High</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179">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FFFFFF"/>
                            </a:outerShdw>
                          </a:effectLst>
                          <a:latin typeface="Book Antiqua" pitchFamily="18" charset="0"/>
                          <a:cs typeface="Arial" charset="0"/>
                        </a:rPr>
                        <a:t>Brahmana</a:t>
                      </a:r>
                    </a:p>
                  </a:txBody>
                  <a:tcPr marT="45671" marB="456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Low</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1600" b="1" i="0" u="none" strike="noStrike" cap="none" normalizeH="0" baseline="0">
                          <a:ln>
                            <a:noFill/>
                          </a:ln>
                          <a:solidFill>
                            <a:schemeClr val="tx1"/>
                          </a:solidFill>
                          <a:effectLst>
                            <a:outerShdw blurRad="38100" dist="38100" dir="2700000" algn="tl">
                              <a:srgbClr val="C0C0C0"/>
                            </a:outerShdw>
                          </a:effectLst>
                          <a:latin typeface="Book Antiqua" pitchFamily="18" charset="0"/>
                          <a:cs typeface="Arial" charset="0"/>
                        </a:rPr>
                        <a:t>High</a:t>
                      </a:r>
                    </a:p>
                  </a:txBody>
                  <a:tcPr marT="45671" marB="456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9609" name="Text Box 58"/>
          <p:cNvSpPr txBox="1">
            <a:spLocks noChangeArrowheads="1"/>
          </p:cNvSpPr>
          <p:nvPr/>
        </p:nvSpPr>
        <p:spPr bwMode="auto">
          <a:xfrm>
            <a:off x="685800" y="3048000"/>
            <a:ext cx="807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eaLnBrk="1" fontAlgn="base" hangingPunct="1">
              <a:spcBef>
                <a:spcPct val="0"/>
              </a:spcBef>
              <a:spcAft>
                <a:spcPct val="0"/>
              </a:spcAft>
              <a:buClrTx/>
              <a:buFontTx/>
              <a:buNone/>
            </a:pPr>
            <a:endParaRPr lang="en-US" altLang="en-US" sz="2000" b="1">
              <a:solidFill>
                <a:srgbClr val="000000"/>
              </a:solidFill>
            </a:endParaRPr>
          </a:p>
          <a:p>
            <a:pPr eaLnBrk="1" fontAlgn="base" hangingPunct="1">
              <a:spcBef>
                <a:spcPct val="0"/>
              </a:spcBef>
              <a:spcAft>
                <a:spcPct val="0"/>
              </a:spcAft>
              <a:buClrTx/>
              <a:buFontTx/>
              <a:buNone/>
            </a:pPr>
            <a:r>
              <a:rPr lang="en-US" altLang="en-US" sz="2000" b="1">
                <a:solidFill>
                  <a:srgbClr val="000000"/>
                </a:solidFill>
              </a:rPr>
              <a:t>All jaatis have these classifications either explicitly or implicitly</a:t>
            </a:r>
          </a:p>
          <a:p>
            <a:pPr eaLnBrk="1" fontAlgn="base" hangingPunct="1">
              <a:spcBef>
                <a:spcPct val="0"/>
              </a:spcBef>
              <a:spcAft>
                <a:spcPct val="0"/>
              </a:spcAft>
              <a:buClrTx/>
              <a:buFontTx/>
              <a:buNone/>
            </a:pPr>
            <a:r>
              <a:rPr lang="en-US" altLang="en-US" sz="2000" b="1">
                <a:solidFill>
                  <a:srgbClr val="000000"/>
                </a:solidFill>
              </a:rPr>
              <a:t>Separation of powers is important</a:t>
            </a:r>
          </a:p>
          <a:p>
            <a:pPr eaLnBrk="1" fontAlgn="base" hangingPunct="1">
              <a:spcBef>
                <a:spcPct val="0"/>
              </a:spcBef>
              <a:spcAft>
                <a:spcPct val="0"/>
              </a:spcAft>
              <a:buClrTx/>
              <a:buFontTx/>
              <a:buNone/>
            </a:pPr>
            <a:endParaRPr lang="en-US" altLang="en-US" sz="2000" b="1">
              <a:solidFill>
                <a:srgbClr val="000000"/>
              </a:solidFill>
            </a:endParaRPr>
          </a:p>
          <a:p>
            <a:pPr eaLnBrk="1" fontAlgn="base" hangingPunct="1">
              <a:spcBef>
                <a:spcPct val="0"/>
              </a:spcBef>
              <a:spcAft>
                <a:spcPct val="0"/>
              </a:spcAft>
              <a:buClrTx/>
              <a:buFontTx/>
              <a:buNone/>
            </a:pPr>
            <a:r>
              <a:rPr lang="en-US" altLang="en-US" sz="2000" b="1">
                <a:solidFill>
                  <a:srgbClr val="000000"/>
                </a:solidFill>
              </a:rPr>
              <a:t>Varna is about Guna – tendency towards sattvic practice</a:t>
            </a:r>
          </a:p>
          <a:p>
            <a:pPr eaLnBrk="1" fontAlgn="base" hangingPunct="1">
              <a:spcBef>
                <a:spcPct val="0"/>
              </a:spcBef>
              <a:spcAft>
                <a:spcPct val="0"/>
              </a:spcAft>
              <a:buClrTx/>
              <a:buFontTx/>
              <a:buNone/>
            </a:pPr>
            <a:endParaRPr lang="en-US" altLang="en-US" sz="2000" b="1">
              <a:solidFill>
                <a:srgbClr val="000000"/>
              </a:solidFill>
            </a:endParaRPr>
          </a:p>
          <a:p>
            <a:pPr eaLnBrk="1" fontAlgn="base" hangingPunct="1">
              <a:spcBef>
                <a:spcPct val="0"/>
              </a:spcBef>
              <a:spcAft>
                <a:spcPct val="0"/>
              </a:spcAft>
              <a:buClrTx/>
              <a:buFontTx/>
              <a:buNone/>
            </a:pPr>
            <a:r>
              <a:rPr lang="en-US" altLang="en-US" sz="2000" b="1">
                <a:solidFill>
                  <a:srgbClr val="000000"/>
                </a:solidFill>
              </a:rPr>
              <a:t>Moral power comes through tyaaga and knowledge – not by ownership</a:t>
            </a:r>
          </a:p>
          <a:p>
            <a:pPr eaLnBrk="1" fontAlgn="base" hangingPunct="1">
              <a:spcBef>
                <a:spcPct val="0"/>
              </a:spcBef>
              <a:spcAft>
                <a:spcPct val="0"/>
              </a:spcAft>
              <a:buClrTx/>
              <a:buFontTx/>
              <a:buNone/>
            </a:pPr>
            <a:endParaRPr lang="en-US" altLang="en-US" sz="2000" b="1">
              <a:solidFill>
                <a:srgbClr val="000000"/>
              </a:solidFill>
            </a:endParaRPr>
          </a:p>
          <a:p>
            <a:pPr eaLnBrk="1" fontAlgn="base" hangingPunct="1">
              <a:spcBef>
                <a:spcPct val="0"/>
              </a:spcBef>
              <a:spcAft>
                <a:spcPct val="0"/>
              </a:spcAft>
              <a:buClrTx/>
              <a:buFontTx/>
              <a:buNone/>
            </a:pPr>
            <a:r>
              <a:rPr lang="en-US" altLang="en-US" sz="2000" b="1">
                <a:solidFill>
                  <a:srgbClr val="000000"/>
                </a:solidFill>
              </a:rPr>
              <a:t>Brahmanas should be held to higher standards and should </a:t>
            </a:r>
          </a:p>
          <a:p>
            <a:pPr eaLnBrk="1" fontAlgn="base" hangingPunct="1">
              <a:spcBef>
                <a:spcPct val="0"/>
              </a:spcBef>
              <a:spcAft>
                <a:spcPct val="0"/>
              </a:spcAft>
              <a:buClrTx/>
              <a:buFontTx/>
              <a:buNone/>
            </a:pPr>
            <a:r>
              <a:rPr lang="en-US" altLang="en-US" sz="2000" b="1">
                <a:solidFill>
                  <a:srgbClr val="000000"/>
                </a:solidFill>
              </a:rPr>
              <a:t>earn their living by begging and being dependent on others</a:t>
            </a:r>
          </a:p>
        </p:txBody>
      </p:sp>
      <p:sp>
        <p:nvSpPr>
          <p:cNvPr id="109610" name="Rectangle 61"/>
          <p:cNvSpPr>
            <a:spLocks noChangeArrowheads="1"/>
          </p:cNvSpPr>
          <p:nvPr/>
        </p:nvSpPr>
        <p:spPr bwMode="auto">
          <a:xfrm>
            <a:off x="6705600" y="2743200"/>
            <a:ext cx="1447800" cy="381000"/>
          </a:xfrm>
          <a:prstGeom prst="rect">
            <a:avLst/>
          </a:prstGeom>
          <a:solidFill>
            <a:srgbClr val="FF9900">
              <a:alpha val="1490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eaLnBrk="1" fontAlgn="base" hangingPunct="1">
              <a:spcBef>
                <a:spcPct val="0"/>
              </a:spcBef>
              <a:spcAft>
                <a:spcPct val="0"/>
              </a:spcAft>
              <a:buClrTx/>
              <a:buFontTx/>
              <a:buNone/>
            </a:pPr>
            <a:endParaRPr lang="en-US" altLang="en-US" sz="1800">
              <a:solidFill>
                <a:srgbClr val="000000"/>
              </a:solidFill>
              <a:latin typeface="Arial" charset="0"/>
            </a:endParaRPr>
          </a:p>
        </p:txBody>
      </p:sp>
      <p:sp>
        <p:nvSpPr>
          <p:cNvPr id="109611" name="Rectangle 62"/>
          <p:cNvSpPr>
            <a:spLocks noChangeArrowheads="1"/>
          </p:cNvSpPr>
          <p:nvPr/>
        </p:nvSpPr>
        <p:spPr bwMode="auto">
          <a:xfrm>
            <a:off x="3886200" y="2133600"/>
            <a:ext cx="2819400" cy="609600"/>
          </a:xfrm>
          <a:prstGeom prst="rect">
            <a:avLst/>
          </a:prstGeom>
          <a:solidFill>
            <a:srgbClr val="FF9900">
              <a:alpha val="1490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eaLnBrk="1" fontAlgn="base" hangingPunct="1">
              <a:spcBef>
                <a:spcPct val="0"/>
              </a:spcBef>
              <a:spcAft>
                <a:spcPct val="0"/>
              </a:spcAft>
              <a:buClrTx/>
              <a:buFontTx/>
              <a:buNone/>
            </a:pPr>
            <a:endParaRPr lang="en-US" altLang="en-US" sz="1800">
              <a:solidFill>
                <a:srgbClr val="000000"/>
              </a:solidFill>
              <a:latin typeface="Arial" charset="0"/>
            </a:endParaRPr>
          </a:p>
        </p:txBody>
      </p:sp>
      <p:sp>
        <p:nvSpPr>
          <p:cNvPr id="109612" name="Rectangle 63"/>
          <p:cNvSpPr>
            <a:spLocks noChangeArrowheads="1"/>
          </p:cNvSpPr>
          <p:nvPr/>
        </p:nvSpPr>
        <p:spPr bwMode="auto">
          <a:xfrm>
            <a:off x="2438400" y="1752600"/>
            <a:ext cx="1447800" cy="381000"/>
          </a:xfrm>
          <a:prstGeom prst="rect">
            <a:avLst/>
          </a:prstGeom>
          <a:solidFill>
            <a:srgbClr val="FF9900">
              <a:alpha val="1490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eaLnBrk="1" fontAlgn="base" hangingPunct="1">
              <a:spcBef>
                <a:spcPct val="0"/>
              </a:spcBef>
              <a:spcAft>
                <a:spcPct val="0"/>
              </a:spcAft>
              <a:buClrTx/>
              <a:buFontTx/>
              <a:buNone/>
            </a:pPr>
            <a:endParaRPr lang="en-US" altLang="en-US" sz="1800">
              <a:solidFill>
                <a:srgbClr val="000000"/>
              </a:solidFill>
              <a:latin typeface="Arial" charset="0"/>
            </a:endParaRPr>
          </a:p>
        </p:txBody>
      </p:sp>
      <p:sp>
        <p:nvSpPr>
          <p:cNvPr id="2" name="Slide Number Placeholder 1"/>
          <p:cNvSpPr>
            <a:spLocks noGrp="1"/>
          </p:cNvSpPr>
          <p:nvPr>
            <p:ph type="sldNum" sz="quarter" idx="12"/>
          </p:nvPr>
        </p:nvSpPr>
        <p:spPr/>
        <p:txBody>
          <a:bodyPr/>
          <a:lstStyle/>
          <a:p>
            <a:pPr>
              <a:defRPr/>
            </a:pPr>
            <a:fld id="{64988C25-EE7E-4043-9B8E-51481EE5C5DE}"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70410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391400" cy="762000"/>
          </a:xfrm>
          <a:solidFill>
            <a:schemeClr val="accent2">
              <a:lumMod val="40000"/>
              <a:lumOff val="60000"/>
            </a:schemeClr>
          </a:solidFill>
          <a:ln>
            <a:solidFill>
              <a:schemeClr val="tx1"/>
            </a:solidFill>
          </a:ln>
        </p:spPr>
        <p:txBody>
          <a:bodyPr/>
          <a:lstStyle/>
          <a:p>
            <a:r>
              <a:rPr lang="en-US" dirty="0">
                <a:solidFill>
                  <a:schemeClr val="accent2">
                    <a:lumMod val="50000"/>
                  </a:schemeClr>
                </a:solidFill>
              </a:rPr>
              <a:t>Real ‘Caste Pyramid’</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A9AEFD5A-393B-4D36-AA43-BB34050290AF}" type="slidenum">
              <a:rPr lang="en-US" smtClean="0">
                <a:solidFill>
                  <a:srgbClr val="000000"/>
                </a:solidFill>
                <a:cs typeface="Arial"/>
              </a:rPr>
              <a:pPr fontAlgn="auto">
                <a:spcBef>
                  <a:spcPts val="0"/>
                </a:spcBef>
                <a:spcAft>
                  <a:spcPts val="0"/>
                </a:spcAft>
                <a:defRPr/>
              </a:pPr>
              <a:t>11</a:t>
            </a:fld>
            <a:endParaRPr lang="en-US">
              <a:solidFill>
                <a:srgbClr val="000000"/>
              </a:solidFill>
              <a:cs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31458"/>
            <a:ext cx="5638800" cy="562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97E1F37-0BF5-4CBF-A60D-0D8C6D31034F}"/>
              </a:ext>
            </a:extLst>
          </p:cNvPr>
          <p:cNvSpPr txBox="1"/>
          <p:nvPr/>
        </p:nvSpPr>
        <p:spPr>
          <a:xfrm>
            <a:off x="7010400" y="2133600"/>
            <a:ext cx="1676400" cy="3416320"/>
          </a:xfrm>
          <a:prstGeom prst="rect">
            <a:avLst/>
          </a:prstGeom>
          <a:noFill/>
        </p:spPr>
        <p:txBody>
          <a:bodyPr wrap="square" rtlCol="0">
            <a:spAutoFit/>
          </a:bodyPr>
          <a:lstStyle/>
          <a:p>
            <a:r>
              <a:rPr lang="en-US" dirty="0"/>
              <a:t>The Four Varnas were created so that all Human Beings can flourish. In reality, everyone is descendant from </a:t>
            </a:r>
            <a:r>
              <a:rPr lang="en-US" dirty="0" err="1"/>
              <a:t>Brahmā</a:t>
            </a:r>
            <a:r>
              <a:rPr lang="en-US" dirty="0"/>
              <a:t> and originated as </a:t>
            </a:r>
            <a:r>
              <a:rPr lang="en-US" dirty="0" err="1"/>
              <a:t>Brahmaas</a:t>
            </a:r>
            <a:r>
              <a:rPr lang="en-US" dirty="0"/>
              <a:t>.</a:t>
            </a:r>
          </a:p>
        </p:txBody>
      </p:sp>
      <p:sp>
        <p:nvSpPr>
          <p:cNvPr id="6" name="TextBox 5">
            <a:extLst>
              <a:ext uri="{FF2B5EF4-FFF2-40B4-BE49-F238E27FC236}">
                <a16:creationId xmlns:a16="http://schemas.microsoft.com/office/drawing/2014/main" id="{11E16473-BB70-4345-8066-1D54BE555A15}"/>
              </a:ext>
            </a:extLst>
          </p:cNvPr>
          <p:cNvSpPr txBox="1"/>
          <p:nvPr/>
        </p:nvSpPr>
        <p:spPr>
          <a:xfrm>
            <a:off x="2819400" y="785117"/>
            <a:ext cx="4343400" cy="369332"/>
          </a:xfrm>
          <a:prstGeom prst="rect">
            <a:avLst/>
          </a:prstGeom>
          <a:noFill/>
        </p:spPr>
        <p:txBody>
          <a:bodyPr wrap="square" rtlCol="0">
            <a:spAutoFit/>
          </a:bodyPr>
          <a:lstStyle/>
          <a:p>
            <a:r>
              <a:rPr lang="en-US" dirty="0"/>
              <a:t>Courtesy: Hindu American Foundation</a:t>
            </a:r>
          </a:p>
        </p:txBody>
      </p:sp>
    </p:spTree>
    <p:extLst>
      <p:ext uri="{BB962C8B-B14F-4D97-AF65-F5344CB8AC3E}">
        <p14:creationId xmlns:p14="http://schemas.microsoft.com/office/powerpoint/2010/main" val="133730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09600" y="304800"/>
            <a:ext cx="7924800" cy="762000"/>
          </a:xfrm>
          <a:solidFill>
            <a:schemeClr val="accent1">
              <a:lumMod val="90000"/>
            </a:schemeClr>
          </a:solidFill>
        </p:spPr>
        <p:txBody>
          <a:bodyPr/>
          <a:lstStyle/>
          <a:p>
            <a:pPr eaLnBrk="1" hangingPunct="1">
              <a:defRPr/>
            </a:pPr>
            <a:r>
              <a:rPr lang="en-US" dirty="0">
                <a:solidFill>
                  <a:srgbClr val="C00000"/>
                </a:solidFill>
              </a:rPr>
              <a:t>Questions on the ‘Caste’ System</a:t>
            </a:r>
          </a:p>
        </p:txBody>
      </p:sp>
      <p:sp>
        <p:nvSpPr>
          <p:cNvPr id="87043" name="Rectangle 3"/>
          <p:cNvSpPr>
            <a:spLocks noGrp="1" noChangeArrowheads="1"/>
          </p:cNvSpPr>
          <p:nvPr>
            <p:ph type="body" idx="1"/>
          </p:nvPr>
        </p:nvSpPr>
        <p:spPr>
          <a:xfrm>
            <a:off x="304800" y="1143000"/>
            <a:ext cx="8534400" cy="5181600"/>
          </a:xfrm>
        </p:spPr>
        <p:txBody>
          <a:bodyPr/>
          <a:lstStyle/>
          <a:p>
            <a:pPr eaLnBrk="1" hangingPunct="1">
              <a:lnSpc>
                <a:spcPct val="80000"/>
              </a:lnSpc>
              <a:defRPr/>
            </a:pPr>
            <a:r>
              <a:rPr lang="en-US" sz="2200" b="1" dirty="0"/>
              <a:t>What is the caste system?</a:t>
            </a:r>
          </a:p>
          <a:p>
            <a:pPr lvl="1" eaLnBrk="1" hangingPunct="1">
              <a:lnSpc>
                <a:spcPct val="80000"/>
              </a:lnSpc>
              <a:defRPr/>
            </a:pPr>
            <a:r>
              <a:rPr lang="en-US" sz="2200" dirty="0"/>
              <a:t>There are </a:t>
            </a:r>
            <a:r>
              <a:rPr lang="en-US" sz="2200" dirty="0" err="1"/>
              <a:t>jaati’s</a:t>
            </a:r>
            <a:r>
              <a:rPr lang="en-US" sz="2200" dirty="0"/>
              <a:t> (groupings ) – based on work (just like guilds) and endogamous practices</a:t>
            </a:r>
          </a:p>
          <a:p>
            <a:pPr lvl="1" eaLnBrk="1" hangingPunct="1">
              <a:lnSpc>
                <a:spcPct val="80000"/>
              </a:lnSpc>
              <a:defRPr/>
            </a:pPr>
            <a:r>
              <a:rPr lang="en-US" sz="2200" dirty="0"/>
              <a:t>Social status dependent on work</a:t>
            </a:r>
          </a:p>
          <a:p>
            <a:pPr lvl="2" eaLnBrk="1" hangingPunct="1">
              <a:lnSpc>
                <a:spcPct val="80000"/>
              </a:lnSpc>
              <a:defRPr/>
            </a:pPr>
            <a:r>
              <a:rPr lang="en-US" sz="2200" dirty="0"/>
              <a:t>For e.g.: leather workers were considered the lowest.  These practices were present in other parts of the world – including Europe</a:t>
            </a:r>
          </a:p>
          <a:p>
            <a:pPr eaLnBrk="1" hangingPunct="1">
              <a:lnSpc>
                <a:spcPct val="80000"/>
              </a:lnSpc>
              <a:defRPr/>
            </a:pPr>
            <a:r>
              <a:rPr lang="en-US" sz="2200" dirty="0"/>
              <a:t>Many religious Leaders for Hindus come from these ‘</a:t>
            </a:r>
            <a:r>
              <a:rPr lang="en-US" sz="2200" dirty="0" err="1"/>
              <a:t>jaati’s</a:t>
            </a:r>
            <a:r>
              <a:rPr lang="en-US" sz="2200" dirty="0"/>
              <a:t> which were considered lower status</a:t>
            </a:r>
          </a:p>
          <a:p>
            <a:pPr lvl="1" eaLnBrk="1" hangingPunct="1">
              <a:lnSpc>
                <a:spcPct val="80000"/>
              </a:lnSpc>
              <a:defRPr/>
            </a:pPr>
            <a:r>
              <a:rPr lang="en-US" sz="2200" dirty="0" err="1"/>
              <a:t>Vyasa</a:t>
            </a:r>
            <a:r>
              <a:rPr lang="en-US" sz="2200" dirty="0"/>
              <a:t>, </a:t>
            </a:r>
            <a:r>
              <a:rPr lang="en-US" sz="2200" dirty="0" err="1"/>
              <a:t>Valmiki</a:t>
            </a:r>
            <a:r>
              <a:rPr lang="en-US" sz="2200" dirty="0"/>
              <a:t>, </a:t>
            </a:r>
            <a:r>
              <a:rPr lang="en-US" sz="2200" dirty="0" err="1"/>
              <a:t>Kabir</a:t>
            </a:r>
            <a:r>
              <a:rPr lang="en-US" sz="2200" dirty="0"/>
              <a:t>, </a:t>
            </a:r>
            <a:r>
              <a:rPr lang="en-US" sz="2200" dirty="0" err="1"/>
              <a:t>Narayana</a:t>
            </a:r>
            <a:r>
              <a:rPr lang="en-US" sz="2200" dirty="0"/>
              <a:t> Guru </a:t>
            </a:r>
            <a:r>
              <a:rPr lang="en-US" sz="2200" dirty="0" err="1"/>
              <a:t>etc</a:t>
            </a:r>
            <a:endParaRPr lang="en-US" sz="2200" dirty="0"/>
          </a:p>
          <a:p>
            <a:pPr lvl="1" eaLnBrk="1" hangingPunct="1">
              <a:lnSpc>
                <a:spcPct val="80000"/>
              </a:lnSpc>
              <a:defRPr/>
            </a:pPr>
            <a:r>
              <a:rPr lang="en-US" sz="2200" dirty="0"/>
              <a:t>Today, Shiva ( a ‘</a:t>
            </a:r>
            <a:r>
              <a:rPr lang="en-US" sz="2200" dirty="0" err="1"/>
              <a:t>Kirāta</a:t>
            </a:r>
            <a:r>
              <a:rPr lang="en-US" sz="2200" dirty="0"/>
              <a:t>’) would be classified as a ‘Scheduled Tribe’, and Krishna as an ‘OBC’ (Yadav).</a:t>
            </a:r>
          </a:p>
          <a:p>
            <a:pPr eaLnBrk="1" hangingPunct="1">
              <a:lnSpc>
                <a:spcPct val="80000"/>
              </a:lnSpc>
              <a:defRPr/>
            </a:pPr>
            <a:r>
              <a:rPr lang="en-US" sz="2200" dirty="0"/>
              <a:t>Discrimination based on ‘</a:t>
            </a:r>
            <a:r>
              <a:rPr lang="en-US" sz="2200" dirty="0" err="1"/>
              <a:t>jaati</a:t>
            </a:r>
            <a:r>
              <a:rPr lang="en-US" sz="2200" dirty="0"/>
              <a:t>’ is greatly down in urban centers and many cities. However, it is still prevalent in rural areas</a:t>
            </a:r>
          </a:p>
          <a:p>
            <a:pPr eaLnBrk="1" hangingPunct="1">
              <a:lnSpc>
                <a:spcPct val="80000"/>
              </a:lnSpc>
              <a:defRPr/>
            </a:pPr>
            <a:r>
              <a:rPr lang="en-US" sz="2200" dirty="0"/>
              <a:t>There are significant ‘affirmative action’ programs that have expanded opportunities</a:t>
            </a:r>
          </a:p>
          <a:p>
            <a:pPr eaLnBrk="1" hangingPunct="1">
              <a:lnSpc>
                <a:spcPct val="80000"/>
              </a:lnSpc>
              <a:defRPr/>
            </a:pPr>
            <a:r>
              <a:rPr lang="en-US" sz="2200" dirty="0"/>
              <a:t>A fast growing economy has also provided opportunity to gain economic and social status</a:t>
            </a:r>
            <a:br>
              <a:rPr lang="en-US" sz="2200" dirty="0"/>
            </a:br>
            <a:endParaRPr lang="en-US" sz="2200" dirty="0"/>
          </a:p>
        </p:txBody>
      </p:sp>
      <p:sp>
        <p:nvSpPr>
          <p:cNvPr id="2" name="Slide Number Placeholder 1"/>
          <p:cNvSpPr>
            <a:spLocks noGrp="1"/>
          </p:cNvSpPr>
          <p:nvPr>
            <p:ph type="sldNum" sz="quarter" idx="12"/>
          </p:nvPr>
        </p:nvSpPr>
        <p:spPr/>
        <p:txBody>
          <a:bodyPr/>
          <a:lstStyle/>
          <a:p>
            <a:pPr>
              <a:defRPr/>
            </a:pPr>
            <a:fld id="{BE6E1F11-A883-4949-BE0D-FBA351631BF2}"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50727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762000"/>
          </a:xfrm>
          <a:solidFill>
            <a:srgbClr val="FFFF00"/>
          </a:solidFill>
        </p:spPr>
        <p:txBody>
          <a:bodyPr/>
          <a:lstStyle/>
          <a:p>
            <a:pPr>
              <a:defRPr/>
            </a:pPr>
            <a:r>
              <a:rPr lang="en-US" dirty="0">
                <a:solidFill>
                  <a:srgbClr val="002060"/>
                </a:solidFill>
              </a:rPr>
              <a:t>Hinduism and </a:t>
            </a:r>
            <a:r>
              <a:rPr lang="en-US" dirty="0" err="1">
                <a:solidFill>
                  <a:srgbClr val="002060"/>
                </a:solidFill>
              </a:rPr>
              <a:t>Untouchability</a:t>
            </a:r>
            <a:endParaRPr lang="en-US" dirty="0">
              <a:solidFill>
                <a:srgbClr val="002060"/>
              </a:solidFill>
            </a:endParaRPr>
          </a:p>
        </p:txBody>
      </p:sp>
      <p:sp>
        <p:nvSpPr>
          <p:cNvPr id="3" name="Content Placeholder 2"/>
          <p:cNvSpPr>
            <a:spLocks noGrp="1"/>
          </p:cNvSpPr>
          <p:nvPr>
            <p:ph idx="1"/>
          </p:nvPr>
        </p:nvSpPr>
        <p:spPr>
          <a:xfrm>
            <a:off x="0" y="838200"/>
            <a:ext cx="9144000" cy="6019800"/>
          </a:xfrm>
          <a:solidFill>
            <a:srgbClr val="CCFF66"/>
          </a:solidFill>
        </p:spPr>
        <p:txBody>
          <a:bodyPr/>
          <a:lstStyle/>
          <a:p>
            <a:pPr>
              <a:defRPr/>
            </a:pPr>
            <a:r>
              <a:rPr lang="en-US" sz="2000" dirty="0"/>
              <a:t>Has no religious basis. Not mentioned in the Vedas or any other Hindu scripture.</a:t>
            </a:r>
          </a:p>
          <a:p>
            <a:pPr lvl="1">
              <a:defRPr/>
            </a:pPr>
            <a:r>
              <a:rPr lang="en-US" sz="1800" dirty="0"/>
              <a:t>Historians believe that it was practically unknown till 2000 years ago, and gained momentum after 800 CE.</a:t>
            </a:r>
          </a:p>
          <a:p>
            <a:pPr lvl="1">
              <a:defRPr/>
            </a:pPr>
            <a:r>
              <a:rPr lang="en-US" sz="1800" dirty="0"/>
              <a:t>Long Islamic rule further fossilized the Hindu society.</a:t>
            </a:r>
          </a:p>
          <a:p>
            <a:pPr>
              <a:defRPr/>
            </a:pPr>
            <a:r>
              <a:rPr lang="en-US" sz="2000" dirty="0"/>
              <a:t>Hindu Dharma teaches that the same </a:t>
            </a:r>
            <a:r>
              <a:rPr lang="en-US" sz="2000" dirty="0" err="1"/>
              <a:t>Ātman</a:t>
            </a:r>
            <a:r>
              <a:rPr lang="en-US" sz="2000" dirty="0"/>
              <a:t> – divine spark, is in all creatures.</a:t>
            </a:r>
          </a:p>
          <a:p>
            <a:pPr>
              <a:defRPr/>
            </a:pPr>
            <a:r>
              <a:rPr lang="en-US" sz="2000" dirty="0"/>
              <a:t>Many Hindu Rishis, Saints and Bhaktas have been from the lowest castes, and have written our scriptures.</a:t>
            </a:r>
          </a:p>
          <a:p>
            <a:pPr>
              <a:defRPr/>
            </a:pPr>
            <a:r>
              <a:rPr lang="en-US" sz="2000" dirty="0"/>
              <a:t>Hindu Saints and Reformers have often condemned this practice. Most modern Hindus reject this social evil that has no basis in our Dharma.</a:t>
            </a:r>
          </a:p>
          <a:p>
            <a:pPr>
              <a:defRPr/>
            </a:pPr>
            <a:r>
              <a:rPr lang="en-US" sz="2000" dirty="0"/>
              <a:t>It is practically extinct in the cities, and will be a memory of the past within a generation.</a:t>
            </a:r>
          </a:p>
          <a:p>
            <a:pPr>
              <a:defRPr/>
            </a:pPr>
            <a:r>
              <a:rPr lang="en-US" sz="2000" dirty="0"/>
              <a:t>Affirmative action mandated by law have caused great strides among the low caste communities.</a:t>
            </a:r>
          </a:p>
          <a:p>
            <a:pPr lvl="1">
              <a:defRPr/>
            </a:pPr>
            <a:r>
              <a:rPr lang="en-US" sz="1600" dirty="0"/>
              <a:t>Political leadership</a:t>
            </a:r>
          </a:p>
          <a:p>
            <a:pPr lvl="1">
              <a:defRPr/>
            </a:pPr>
            <a:r>
              <a:rPr lang="en-US" sz="1600" dirty="0"/>
              <a:t>Improved educational opportunities</a:t>
            </a:r>
          </a:p>
          <a:p>
            <a:pPr lvl="1">
              <a:defRPr/>
            </a:pPr>
            <a:r>
              <a:rPr lang="en-US" sz="1600" dirty="0"/>
              <a:t>Ex-Untouchable Millionaires </a:t>
            </a:r>
          </a:p>
        </p:txBody>
      </p:sp>
      <p:sp>
        <p:nvSpPr>
          <p:cNvPr id="4" name="Slide Number Placeholder 3"/>
          <p:cNvSpPr>
            <a:spLocks noGrp="1"/>
          </p:cNvSpPr>
          <p:nvPr>
            <p:ph type="sldNum" sz="quarter" idx="12"/>
          </p:nvPr>
        </p:nvSpPr>
        <p:spPr/>
        <p:txBody>
          <a:bodyPr/>
          <a:lstStyle/>
          <a:p>
            <a:pPr>
              <a:defRPr/>
            </a:pPr>
            <a:fld id="{682C7F4E-0D94-466B-98A3-35D6A5120E2A}"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306599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914400"/>
          </a:xfrm>
          <a:solidFill>
            <a:srgbClr val="CCFF66"/>
          </a:solidFill>
        </p:spPr>
        <p:txBody>
          <a:bodyPr/>
          <a:lstStyle/>
          <a:p>
            <a:pPr>
              <a:defRPr/>
            </a:pPr>
            <a:r>
              <a:rPr lang="en-US" sz="3600" dirty="0">
                <a:solidFill>
                  <a:schemeClr val="accent2">
                    <a:lumMod val="50000"/>
                  </a:schemeClr>
                </a:solidFill>
              </a:rPr>
              <a:t>Improvement in conditions of ‘Lower Castes’ and </a:t>
            </a:r>
            <a:r>
              <a:rPr lang="en-US" sz="3600" dirty="0" err="1">
                <a:solidFill>
                  <a:schemeClr val="accent2">
                    <a:lumMod val="50000"/>
                  </a:schemeClr>
                </a:solidFill>
              </a:rPr>
              <a:t>Tribals</a:t>
            </a:r>
            <a:endParaRPr lang="en-US" sz="3600" dirty="0">
              <a:solidFill>
                <a:schemeClr val="accent2">
                  <a:lumMod val="50000"/>
                </a:schemeClr>
              </a:solidFill>
            </a:endParaRPr>
          </a:p>
        </p:txBody>
      </p:sp>
      <p:sp>
        <p:nvSpPr>
          <p:cNvPr id="3" name="Content Placeholder 2"/>
          <p:cNvSpPr>
            <a:spLocks noGrp="1"/>
          </p:cNvSpPr>
          <p:nvPr>
            <p:ph idx="1"/>
          </p:nvPr>
        </p:nvSpPr>
        <p:spPr>
          <a:xfrm>
            <a:off x="457200" y="1143000"/>
            <a:ext cx="8229600" cy="5715000"/>
          </a:xfrm>
          <a:solidFill>
            <a:schemeClr val="accent2">
              <a:lumMod val="20000"/>
              <a:lumOff val="80000"/>
            </a:schemeClr>
          </a:solidFill>
        </p:spPr>
        <p:txBody>
          <a:bodyPr/>
          <a:lstStyle/>
          <a:p>
            <a:pPr>
              <a:defRPr/>
            </a:pPr>
            <a:r>
              <a:rPr lang="en-US" dirty="0"/>
              <a:t>In the western societies, the economic gap between different ‘races’ has remained the same or has widened.</a:t>
            </a:r>
          </a:p>
          <a:p>
            <a:pPr>
              <a:defRPr/>
            </a:pPr>
            <a:r>
              <a:rPr lang="en-US" dirty="0"/>
              <a:t>In the Hindu societies, the low-caste and </a:t>
            </a:r>
            <a:r>
              <a:rPr lang="en-US" dirty="0" err="1"/>
              <a:t>tribals</a:t>
            </a:r>
            <a:r>
              <a:rPr lang="en-US" dirty="0"/>
              <a:t> are rapidly catching up with the upper castes in finance, political power, trade, education etc.</a:t>
            </a:r>
          </a:p>
          <a:p>
            <a:pPr>
              <a:defRPr/>
            </a:pPr>
            <a:r>
              <a:rPr lang="en-US" dirty="0"/>
              <a:t>India is the only major country where the populations of underprivileged people and </a:t>
            </a:r>
            <a:r>
              <a:rPr lang="en-US" dirty="0" err="1"/>
              <a:t>tribals</a:t>
            </a:r>
            <a:r>
              <a:rPr lang="en-US" dirty="0"/>
              <a:t> is increasing as a percentage of the whole society.</a:t>
            </a:r>
          </a:p>
        </p:txBody>
      </p:sp>
      <p:sp>
        <p:nvSpPr>
          <p:cNvPr id="4" name="Slide Number Placeholder 3"/>
          <p:cNvSpPr>
            <a:spLocks noGrp="1"/>
          </p:cNvSpPr>
          <p:nvPr>
            <p:ph type="sldNum" sz="quarter" idx="12"/>
          </p:nvPr>
        </p:nvSpPr>
        <p:spPr/>
        <p:txBody>
          <a:bodyPr/>
          <a:lstStyle/>
          <a:p>
            <a:pPr>
              <a:defRPr/>
            </a:pPr>
            <a:fld id="{E4ED75D9-BAE0-4F60-9ED4-C7943CB6FDE6}"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73200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8600" cy="914400"/>
          </a:xfrm>
          <a:solidFill>
            <a:srgbClr val="FFFF00"/>
          </a:solidFill>
        </p:spPr>
        <p:txBody>
          <a:bodyPr/>
          <a:lstStyle/>
          <a:p>
            <a:pPr>
              <a:defRPr/>
            </a:pPr>
            <a:r>
              <a:rPr lang="en-US" sz="3200" dirty="0">
                <a:solidFill>
                  <a:srgbClr val="FF0000"/>
                </a:solidFill>
              </a:rPr>
              <a:t>Improvement in conditions of ‘Lower Castes’ and </a:t>
            </a:r>
            <a:r>
              <a:rPr lang="en-US" sz="3200" dirty="0" err="1">
                <a:solidFill>
                  <a:srgbClr val="FF0000"/>
                </a:solidFill>
              </a:rPr>
              <a:t>Tribals</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F722A9B6-2E6C-419D-8FC8-6CCC82F84569}" type="slidenum">
              <a:rPr lang="en-US" smtClean="0">
                <a:solidFill>
                  <a:srgbClr val="000000"/>
                </a:solidFill>
                <a:cs typeface="Arial"/>
              </a:rPr>
              <a:pPr fontAlgn="auto">
                <a:spcBef>
                  <a:spcPts val="0"/>
                </a:spcBef>
                <a:spcAft>
                  <a:spcPts val="0"/>
                </a:spcAft>
                <a:defRPr/>
              </a:pPr>
              <a:t>15</a:t>
            </a:fld>
            <a:endParaRPr lang="en-US">
              <a:solidFill>
                <a:srgbClr val="000000"/>
              </a:solidFill>
              <a:cs typeface="Arial"/>
            </a:endParaRPr>
          </a:p>
        </p:txBody>
      </p:sp>
      <p:pic>
        <p:nvPicPr>
          <p:cNvPr id="5" name="Content Placeholder 4" descr="F:\Mandir School-PC\DHARMA Curriculum\Grade 08 - Introduction to Hindu Dharma\Textbook\13 Varnadharma -Achieving our Common Goals Together as a Society\Poverty Lin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7010400" cy="4343400"/>
          </a:xfrm>
          <a:prstGeom prst="rect">
            <a:avLst/>
          </a:prstGeom>
          <a:noFill/>
          <a:ln>
            <a:noFill/>
          </a:ln>
        </p:spPr>
      </p:pic>
      <p:sp>
        <p:nvSpPr>
          <p:cNvPr id="3" name="TextBox 2">
            <a:extLst>
              <a:ext uri="{FF2B5EF4-FFF2-40B4-BE49-F238E27FC236}">
                <a16:creationId xmlns:a16="http://schemas.microsoft.com/office/drawing/2014/main" id="{454F37ED-CA01-4914-AB67-8CDA1A351300}"/>
              </a:ext>
            </a:extLst>
          </p:cNvPr>
          <p:cNvSpPr txBox="1"/>
          <p:nvPr/>
        </p:nvSpPr>
        <p:spPr>
          <a:xfrm>
            <a:off x="2667000" y="1066800"/>
            <a:ext cx="4572000" cy="369332"/>
          </a:xfrm>
          <a:prstGeom prst="rect">
            <a:avLst/>
          </a:prstGeom>
          <a:noFill/>
        </p:spPr>
        <p:txBody>
          <a:bodyPr wrap="square" rtlCol="0">
            <a:spAutoFit/>
          </a:bodyPr>
          <a:lstStyle/>
          <a:p>
            <a:r>
              <a:rPr lang="en-US" dirty="0"/>
              <a:t>Acknowledgement: Rakesh Bahadur</a:t>
            </a:r>
          </a:p>
        </p:txBody>
      </p:sp>
    </p:spTree>
    <p:extLst>
      <p:ext uri="{BB962C8B-B14F-4D97-AF65-F5344CB8AC3E}">
        <p14:creationId xmlns:p14="http://schemas.microsoft.com/office/powerpoint/2010/main" val="291631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08A7-FEBC-485E-936E-A38390CC60EA}"/>
              </a:ext>
            </a:extLst>
          </p:cNvPr>
          <p:cNvSpPr>
            <a:spLocks noGrp="1"/>
          </p:cNvSpPr>
          <p:nvPr>
            <p:ph type="title"/>
          </p:nvPr>
        </p:nvSpPr>
        <p:spPr>
          <a:xfrm>
            <a:off x="914400" y="136525"/>
            <a:ext cx="7391400" cy="930275"/>
          </a:xfrm>
          <a:solidFill>
            <a:srgbClr val="FFFF00"/>
          </a:solidFill>
        </p:spPr>
        <p:txBody>
          <a:bodyPr/>
          <a:lstStyle/>
          <a:p>
            <a:r>
              <a:rPr lang="en-US" sz="3200" dirty="0">
                <a:solidFill>
                  <a:schemeClr val="accent2">
                    <a:lumMod val="50000"/>
                  </a:schemeClr>
                </a:solidFill>
              </a:rPr>
              <a:t>Growth of Literacy Amount ‘Lower’ Castes</a:t>
            </a:r>
          </a:p>
        </p:txBody>
      </p:sp>
      <p:pic>
        <p:nvPicPr>
          <p:cNvPr id="5" name="Content Placeholder 4">
            <a:extLst>
              <a:ext uri="{FF2B5EF4-FFF2-40B4-BE49-F238E27FC236}">
                <a16:creationId xmlns:a16="http://schemas.microsoft.com/office/drawing/2014/main" id="{65C37158-568B-4F05-AE6C-118E3D10CA89}"/>
              </a:ext>
            </a:extLst>
          </p:cNvPr>
          <p:cNvPicPr>
            <a:picLocks noGrp="1" noChangeAspect="1"/>
          </p:cNvPicPr>
          <p:nvPr>
            <p:ph idx="1"/>
          </p:nvPr>
        </p:nvPicPr>
        <p:blipFill>
          <a:blip r:embed="rId2"/>
          <a:stretch>
            <a:fillRect/>
          </a:stretch>
        </p:blipFill>
        <p:spPr>
          <a:xfrm>
            <a:off x="816270" y="1905000"/>
            <a:ext cx="7946730" cy="4143306"/>
          </a:xfrm>
          <a:prstGeom prst="rect">
            <a:avLst/>
          </a:prstGeom>
        </p:spPr>
      </p:pic>
      <p:sp>
        <p:nvSpPr>
          <p:cNvPr id="4" name="Slide Number Placeholder 3">
            <a:extLst>
              <a:ext uri="{FF2B5EF4-FFF2-40B4-BE49-F238E27FC236}">
                <a16:creationId xmlns:a16="http://schemas.microsoft.com/office/drawing/2014/main" id="{6FDE8D37-71EE-42D8-8857-FBB20E9EDFE7}"/>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16</a:t>
            </a:fld>
            <a:endParaRPr lang="en-US">
              <a:solidFill>
                <a:srgbClr val="000000"/>
              </a:solidFill>
            </a:endParaRPr>
          </a:p>
        </p:txBody>
      </p:sp>
      <p:sp>
        <p:nvSpPr>
          <p:cNvPr id="6" name="TextBox 5">
            <a:extLst>
              <a:ext uri="{FF2B5EF4-FFF2-40B4-BE49-F238E27FC236}">
                <a16:creationId xmlns:a16="http://schemas.microsoft.com/office/drawing/2014/main" id="{31953B7A-B397-44AF-81BC-C968BB889235}"/>
              </a:ext>
            </a:extLst>
          </p:cNvPr>
          <p:cNvSpPr txBox="1"/>
          <p:nvPr/>
        </p:nvSpPr>
        <p:spPr>
          <a:xfrm>
            <a:off x="2503635" y="1378133"/>
            <a:ext cx="4572000" cy="369332"/>
          </a:xfrm>
          <a:prstGeom prst="rect">
            <a:avLst/>
          </a:prstGeom>
          <a:noFill/>
        </p:spPr>
        <p:txBody>
          <a:bodyPr wrap="square" rtlCol="0">
            <a:spAutoFit/>
          </a:bodyPr>
          <a:lstStyle/>
          <a:p>
            <a:r>
              <a:rPr lang="en-US" dirty="0"/>
              <a:t>Acknowledgement: Rakesh Bahadur</a:t>
            </a:r>
          </a:p>
        </p:txBody>
      </p:sp>
    </p:spTree>
    <p:extLst>
      <p:ext uri="{BB962C8B-B14F-4D97-AF65-F5344CB8AC3E}">
        <p14:creationId xmlns:p14="http://schemas.microsoft.com/office/powerpoint/2010/main" val="2880896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8600" cy="762000"/>
          </a:xfrm>
          <a:solidFill>
            <a:srgbClr val="FFFF00"/>
          </a:solidFill>
        </p:spPr>
        <p:txBody>
          <a:bodyPr/>
          <a:lstStyle/>
          <a:p>
            <a:pPr>
              <a:defRPr/>
            </a:pPr>
            <a:r>
              <a:rPr lang="en-US" dirty="0">
                <a:solidFill>
                  <a:srgbClr val="002060"/>
                </a:solidFill>
              </a:rPr>
              <a:t>Benefits of Varna-</a:t>
            </a:r>
            <a:r>
              <a:rPr lang="en-US" dirty="0" err="1">
                <a:solidFill>
                  <a:srgbClr val="002060"/>
                </a:solidFill>
              </a:rPr>
              <a:t>Jāti</a:t>
            </a:r>
            <a:r>
              <a:rPr lang="en-US" dirty="0">
                <a:solidFill>
                  <a:srgbClr val="002060"/>
                </a:solidFill>
              </a:rPr>
              <a:t> Systems</a:t>
            </a:r>
          </a:p>
        </p:txBody>
      </p:sp>
      <p:sp>
        <p:nvSpPr>
          <p:cNvPr id="3" name="Content Placeholder 2"/>
          <p:cNvSpPr>
            <a:spLocks noGrp="1"/>
          </p:cNvSpPr>
          <p:nvPr>
            <p:ph idx="1"/>
          </p:nvPr>
        </p:nvSpPr>
        <p:spPr>
          <a:xfrm>
            <a:off x="457200" y="685800"/>
            <a:ext cx="8229600" cy="5791200"/>
          </a:xfrm>
        </p:spPr>
        <p:txBody>
          <a:bodyPr/>
          <a:lstStyle/>
          <a:p>
            <a:pPr marL="457200" indent="-457200">
              <a:buFont typeface="+mj-lt"/>
              <a:buAutoNum type="arabicPeriod"/>
              <a:defRPr/>
            </a:pPr>
            <a:r>
              <a:rPr lang="en-US" sz="2000" dirty="0"/>
              <a:t>Divided different types of power (sacerdotal, military/political, economic, land-ownership) powers to different groups.</a:t>
            </a:r>
          </a:p>
          <a:p>
            <a:pPr marL="457200" indent="-457200">
              <a:buFont typeface="+mj-lt"/>
              <a:buAutoNum type="arabicPeriod"/>
              <a:defRPr/>
            </a:pPr>
            <a:r>
              <a:rPr lang="en-US" sz="2000" dirty="0"/>
              <a:t>Permitted foreigners to assimilate into the Hindu society in ancient India.</a:t>
            </a:r>
          </a:p>
          <a:p>
            <a:pPr marL="457200" indent="-457200">
              <a:buFont typeface="+mj-lt"/>
              <a:buAutoNum type="arabicPeriod"/>
              <a:defRPr/>
            </a:pPr>
            <a:r>
              <a:rPr lang="en-US" sz="2000" dirty="0"/>
              <a:t>Led to the spread of Hindu Dharma in the Indian subcontinent by assimilation of tribal communities as new ‘</a:t>
            </a:r>
            <a:r>
              <a:rPr lang="en-US" sz="2000" dirty="0" err="1"/>
              <a:t>Jatis</a:t>
            </a:r>
            <a:r>
              <a:rPr lang="en-US" sz="2000" dirty="0"/>
              <a:t>’.</a:t>
            </a:r>
          </a:p>
          <a:p>
            <a:pPr marL="457200" indent="-457200">
              <a:buFont typeface="+mj-lt"/>
              <a:buAutoNum type="arabicPeriod"/>
              <a:defRPr/>
            </a:pPr>
            <a:r>
              <a:rPr lang="en-US" sz="2000" dirty="0"/>
              <a:t>Promoted tolerance of non-Hindu minorities in Hindu majority societies.</a:t>
            </a:r>
          </a:p>
          <a:p>
            <a:pPr marL="457200" indent="-457200">
              <a:buFont typeface="+mj-lt"/>
              <a:buAutoNum type="arabicPeriod"/>
              <a:defRPr/>
            </a:pPr>
            <a:r>
              <a:rPr lang="en-US" sz="2000" dirty="0"/>
              <a:t>Allowed Hindus to practice diversity in their traditions.</a:t>
            </a:r>
          </a:p>
          <a:p>
            <a:pPr marL="457200" indent="-457200">
              <a:buFont typeface="+mj-lt"/>
              <a:buAutoNum type="arabicPeriod"/>
              <a:defRPr/>
            </a:pPr>
            <a:r>
              <a:rPr lang="en-US" sz="2000" dirty="0"/>
              <a:t>Prevented conversion of Hindus to other religions for the fear of social boycott by their caste-members.</a:t>
            </a:r>
          </a:p>
          <a:p>
            <a:pPr marL="457200" indent="-457200">
              <a:buFont typeface="+mj-lt"/>
              <a:buAutoNum type="arabicPeriod"/>
              <a:defRPr/>
            </a:pPr>
            <a:r>
              <a:rPr lang="en-US" sz="2000" dirty="0"/>
              <a:t>Ensured livelihood for all the members of the Hindu society.</a:t>
            </a:r>
          </a:p>
          <a:p>
            <a:pPr marL="457200" indent="-457200">
              <a:buFont typeface="+mj-lt"/>
              <a:buAutoNum type="arabicPeriod"/>
              <a:defRPr/>
            </a:pPr>
            <a:r>
              <a:rPr lang="en-US" sz="2000" dirty="0"/>
              <a:t>Ensured stability and prosperity of the Hindu Society.</a:t>
            </a:r>
          </a:p>
          <a:p>
            <a:pPr marL="457200" indent="-457200">
              <a:buFont typeface="+mj-lt"/>
              <a:buAutoNum type="arabicPeriod"/>
              <a:defRPr/>
            </a:pPr>
            <a:r>
              <a:rPr lang="en-US" sz="2000" dirty="0"/>
              <a:t>Created centers of excellence in the Hindu society </a:t>
            </a:r>
            <a:r>
              <a:rPr lang="en-US" sz="2000" dirty="0">
                <a:sym typeface="Wingdings" panose="05000000000000000000" pitchFamily="2" charset="2"/>
              </a:rPr>
              <a:t> Skills handed down from generation to generation.</a:t>
            </a:r>
            <a:endParaRPr lang="en-US" sz="2000" dirty="0"/>
          </a:p>
          <a:p>
            <a:pPr marL="457200" indent="-457200">
              <a:buFont typeface="+mj-lt"/>
              <a:buAutoNum type="arabicPeriod"/>
              <a:defRPr/>
            </a:pPr>
            <a:r>
              <a:rPr lang="en-US" sz="2000" dirty="0" err="1"/>
              <a:t>Sagotra</a:t>
            </a:r>
            <a:r>
              <a:rPr lang="en-US" sz="2000" dirty="0"/>
              <a:t> marriage taboos ensured that genetic disorders in the Hindu society were minimal.</a:t>
            </a:r>
          </a:p>
          <a:p>
            <a:pPr>
              <a:defRPr/>
            </a:pPr>
            <a:endParaRPr lang="en-US" sz="2000" dirty="0"/>
          </a:p>
        </p:txBody>
      </p:sp>
      <p:sp>
        <p:nvSpPr>
          <p:cNvPr id="4" name="Slide Number Placeholder 3"/>
          <p:cNvSpPr>
            <a:spLocks noGrp="1"/>
          </p:cNvSpPr>
          <p:nvPr>
            <p:ph type="sldNum" sz="quarter" idx="12"/>
          </p:nvPr>
        </p:nvSpPr>
        <p:spPr/>
        <p:txBody>
          <a:bodyPr/>
          <a:lstStyle/>
          <a:p>
            <a:pPr>
              <a:defRPr/>
            </a:pPr>
            <a:fld id="{F80C9EF9-DA73-477A-8643-EB76E84AFE41}"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557398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700"/>
            <a:ext cx="7391400" cy="762000"/>
          </a:xfrm>
          <a:solidFill>
            <a:schemeClr val="accent1">
              <a:lumMod val="90000"/>
            </a:schemeClr>
          </a:solidFill>
        </p:spPr>
        <p:txBody>
          <a:bodyPr/>
          <a:lstStyle/>
          <a:p>
            <a:pPr>
              <a:defRPr/>
            </a:pPr>
            <a:r>
              <a:rPr lang="en-US" dirty="0">
                <a:solidFill>
                  <a:srgbClr val="C00000"/>
                </a:solidFill>
              </a:rPr>
              <a:t>Harms of Varna-</a:t>
            </a:r>
            <a:r>
              <a:rPr lang="en-US" dirty="0" err="1">
                <a:solidFill>
                  <a:srgbClr val="C00000"/>
                </a:solidFill>
              </a:rPr>
              <a:t>Jāti</a:t>
            </a:r>
            <a:r>
              <a:rPr lang="en-US" dirty="0">
                <a:solidFill>
                  <a:srgbClr val="C00000"/>
                </a:solidFill>
              </a:rPr>
              <a:t> System</a:t>
            </a:r>
          </a:p>
        </p:txBody>
      </p:sp>
      <p:sp>
        <p:nvSpPr>
          <p:cNvPr id="3" name="Content Placeholder 2"/>
          <p:cNvSpPr>
            <a:spLocks noGrp="1"/>
          </p:cNvSpPr>
          <p:nvPr>
            <p:ph idx="1"/>
          </p:nvPr>
        </p:nvSpPr>
        <p:spPr>
          <a:xfrm>
            <a:off x="0" y="838200"/>
            <a:ext cx="9144000" cy="5287963"/>
          </a:xfrm>
        </p:spPr>
        <p:txBody>
          <a:bodyPr/>
          <a:lstStyle/>
          <a:p>
            <a:pPr marL="514350" indent="-514350">
              <a:buFont typeface="+mj-lt"/>
              <a:buAutoNum type="arabicPeriod"/>
              <a:defRPr/>
            </a:pPr>
            <a:r>
              <a:rPr lang="en-US" sz="2800" dirty="0"/>
              <a:t>Lead to suppression and exploitation of lower castes </a:t>
            </a:r>
            <a:r>
              <a:rPr lang="en-US" sz="2800" dirty="0">
                <a:sym typeface="Wingdings" panose="05000000000000000000" pitchFamily="2" charset="2"/>
              </a:rPr>
              <a:t> Worst outcome was </a:t>
            </a:r>
            <a:r>
              <a:rPr lang="en-US" sz="2800" dirty="0" err="1">
                <a:sym typeface="Wingdings" panose="05000000000000000000" pitchFamily="2" charset="2"/>
              </a:rPr>
              <a:t>untouchability</a:t>
            </a:r>
            <a:r>
              <a:rPr lang="en-US" sz="2800" dirty="0">
                <a:sym typeface="Wingdings" panose="05000000000000000000" pitchFamily="2" charset="2"/>
              </a:rPr>
              <a:t>.</a:t>
            </a:r>
          </a:p>
          <a:p>
            <a:pPr marL="514350" indent="-514350">
              <a:buFont typeface="+mj-lt"/>
              <a:buAutoNum type="arabicPeriod"/>
              <a:defRPr/>
            </a:pPr>
            <a:r>
              <a:rPr lang="en-US" sz="2800" dirty="0">
                <a:sym typeface="Wingdings" panose="05000000000000000000" pitchFamily="2" charset="2"/>
              </a:rPr>
              <a:t>Made the Hindu society insular  fear of loss of caste confined most Hindus in their narrow regions.</a:t>
            </a:r>
          </a:p>
          <a:p>
            <a:pPr marL="514350" indent="-514350">
              <a:buFont typeface="+mj-lt"/>
              <a:buAutoNum type="arabicPeriod"/>
              <a:defRPr/>
            </a:pPr>
            <a:r>
              <a:rPr lang="en-US" sz="2800" dirty="0">
                <a:sym typeface="Wingdings" panose="05000000000000000000" pitchFamily="2" charset="2"/>
              </a:rPr>
              <a:t>Prevented social cohesiveness and promoted divisiveness among Hindus.</a:t>
            </a:r>
          </a:p>
          <a:p>
            <a:pPr marL="514350" indent="-514350">
              <a:buFont typeface="+mj-lt"/>
              <a:buAutoNum type="arabicPeriod"/>
              <a:defRPr/>
            </a:pPr>
            <a:r>
              <a:rPr lang="en-US" sz="2800" dirty="0">
                <a:sym typeface="Wingdings" panose="05000000000000000000" pitchFamily="2" charset="2"/>
              </a:rPr>
              <a:t>Hindered military defense against enemies.</a:t>
            </a:r>
          </a:p>
          <a:p>
            <a:pPr marL="514350" indent="-514350">
              <a:buFont typeface="+mj-lt"/>
              <a:buAutoNum type="arabicPeriod"/>
              <a:defRPr/>
            </a:pPr>
            <a:r>
              <a:rPr lang="en-US" sz="2800" dirty="0">
                <a:sym typeface="Wingdings" panose="05000000000000000000" pitchFamily="2" charset="2"/>
              </a:rPr>
              <a:t>Promoted conversion of some Hindu communities to other religions.</a:t>
            </a:r>
          </a:p>
          <a:p>
            <a:pPr marL="514350" indent="-514350">
              <a:buFont typeface="+mj-lt"/>
              <a:buAutoNum type="arabicPeriod"/>
              <a:defRPr/>
            </a:pPr>
            <a:r>
              <a:rPr lang="en-US" sz="2800" dirty="0">
                <a:sym typeface="Wingdings" panose="05000000000000000000" pitchFamily="2" charset="2"/>
              </a:rPr>
              <a:t>Obstructed growth of science and technology  people were stuck in the ‘eternal traditions’ of their own caste.</a:t>
            </a:r>
          </a:p>
          <a:p>
            <a:pPr>
              <a:defRPr/>
            </a:pPr>
            <a:endParaRPr lang="en-US" dirty="0"/>
          </a:p>
        </p:txBody>
      </p:sp>
      <p:sp>
        <p:nvSpPr>
          <p:cNvPr id="4" name="Slide Number Placeholder 3"/>
          <p:cNvSpPr>
            <a:spLocks noGrp="1"/>
          </p:cNvSpPr>
          <p:nvPr>
            <p:ph type="sldNum" sz="quarter" idx="12"/>
          </p:nvPr>
        </p:nvSpPr>
        <p:spPr/>
        <p:txBody>
          <a:bodyPr/>
          <a:lstStyle/>
          <a:p>
            <a:pPr>
              <a:defRPr/>
            </a:pPr>
            <a:fld id="{D9A07C28-6868-4418-A1C3-55D7670AF86E}"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3946289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defRPr/>
            </a:pPr>
            <a:r>
              <a:rPr lang="en-US" dirty="0">
                <a:solidFill>
                  <a:schemeClr val="accent2">
                    <a:lumMod val="50000"/>
                  </a:schemeClr>
                </a:solidFill>
              </a:rPr>
              <a:t>Birth is not the basis of caste!</a:t>
            </a:r>
          </a:p>
        </p:txBody>
      </p:sp>
      <p:sp>
        <p:nvSpPr>
          <p:cNvPr id="3" name="Content Placeholder 2"/>
          <p:cNvSpPr>
            <a:spLocks noGrp="1"/>
          </p:cNvSpPr>
          <p:nvPr>
            <p:ph idx="1"/>
          </p:nvPr>
        </p:nvSpPr>
        <p:spPr/>
        <p:txBody>
          <a:bodyPr/>
          <a:lstStyle/>
          <a:p>
            <a:pPr marL="0" indent="0" algn="just">
              <a:spcBef>
                <a:spcPts val="0"/>
              </a:spcBef>
              <a:spcAft>
                <a:spcPts val="0"/>
              </a:spcAft>
              <a:buFontTx/>
              <a:buNone/>
              <a:defRPr/>
            </a:pPr>
            <a:r>
              <a:rPr lang="hi-IN" sz="2400" dirty="0">
                <a:solidFill>
                  <a:srgbClr val="444444"/>
                </a:solidFill>
                <a:effectLst/>
                <a:latin typeface="Verdana"/>
              </a:rPr>
              <a:t>जन्मना </a:t>
            </a:r>
            <a:r>
              <a:rPr lang="hi-IN" sz="2400" dirty="0" err="1">
                <a:solidFill>
                  <a:srgbClr val="444444"/>
                </a:solidFill>
                <a:effectLst/>
                <a:latin typeface="Verdana"/>
              </a:rPr>
              <a:t>जायते</a:t>
            </a:r>
            <a:r>
              <a:rPr lang="hi-IN" sz="2400" dirty="0">
                <a:solidFill>
                  <a:srgbClr val="444444"/>
                </a:solidFill>
                <a:effectLst/>
                <a:latin typeface="Verdana"/>
              </a:rPr>
              <a:t> </a:t>
            </a:r>
            <a:r>
              <a:rPr lang="hi-IN" sz="2400" dirty="0" err="1">
                <a:solidFill>
                  <a:srgbClr val="444444"/>
                </a:solidFill>
                <a:effectLst/>
                <a:latin typeface="Verdana"/>
              </a:rPr>
              <a:t>शूद्रः</a:t>
            </a:r>
            <a:r>
              <a:rPr lang="hi-IN" sz="2400" dirty="0">
                <a:solidFill>
                  <a:srgbClr val="444444"/>
                </a:solidFill>
                <a:effectLst/>
                <a:latin typeface="Verdana"/>
              </a:rPr>
              <a:t>. </a:t>
            </a:r>
            <a:r>
              <a:rPr lang="hi-IN" sz="2400" dirty="0" err="1">
                <a:solidFill>
                  <a:srgbClr val="444444"/>
                </a:solidFill>
                <a:effectLst/>
                <a:latin typeface="Verdana"/>
              </a:rPr>
              <a:t>संस्कारात्</a:t>
            </a:r>
            <a:r>
              <a:rPr lang="hi-IN" sz="2400" dirty="0">
                <a:solidFill>
                  <a:srgbClr val="444444"/>
                </a:solidFill>
                <a:effectLst/>
                <a:latin typeface="Verdana"/>
              </a:rPr>
              <a:t> </a:t>
            </a:r>
            <a:r>
              <a:rPr lang="hi-IN" sz="2400" dirty="0" err="1">
                <a:solidFill>
                  <a:srgbClr val="444444"/>
                </a:solidFill>
                <a:effectLst/>
                <a:latin typeface="Verdana"/>
              </a:rPr>
              <a:t>द्विजं</a:t>
            </a:r>
            <a:r>
              <a:rPr lang="hi-IN" sz="2400" dirty="0">
                <a:solidFill>
                  <a:srgbClr val="444444"/>
                </a:solidFill>
                <a:effectLst/>
                <a:latin typeface="Verdana"/>
              </a:rPr>
              <a:t> </a:t>
            </a:r>
            <a:r>
              <a:rPr lang="hi-IN" sz="2400" dirty="0" err="1">
                <a:solidFill>
                  <a:srgbClr val="444444"/>
                </a:solidFill>
                <a:effectLst/>
                <a:latin typeface="Verdana"/>
              </a:rPr>
              <a:t>उच्यते</a:t>
            </a:r>
            <a:r>
              <a:rPr lang="hi-IN" sz="2400" dirty="0">
                <a:solidFill>
                  <a:srgbClr val="444444"/>
                </a:solidFill>
                <a:effectLst/>
                <a:latin typeface="Verdana"/>
              </a:rPr>
              <a:t> |</a:t>
            </a:r>
            <a:endParaRPr lang="hi-IN" sz="2400" dirty="0">
              <a:solidFill>
                <a:srgbClr val="444444"/>
              </a:solidFill>
              <a:effectLst/>
              <a:latin typeface="Arial"/>
            </a:endParaRPr>
          </a:p>
          <a:p>
            <a:pPr marL="0" indent="0" algn="just">
              <a:spcBef>
                <a:spcPts val="0"/>
              </a:spcBef>
              <a:spcAft>
                <a:spcPts val="0"/>
              </a:spcAft>
              <a:buFontTx/>
              <a:buNone/>
              <a:defRPr/>
            </a:pPr>
            <a:r>
              <a:rPr lang="hi-IN" sz="2400" dirty="0">
                <a:solidFill>
                  <a:srgbClr val="444444"/>
                </a:solidFill>
                <a:effectLst/>
                <a:latin typeface="Verdana"/>
              </a:rPr>
              <a:t>वेद-</a:t>
            </a:r>
            <a:r>
              <a:rPr lang="hi-IN" sz="2400" dirty="0" err="1">
                <a:solidFill>
                  <a:srgbClr val="444444"/>
                </a:solidFill>
                <a:effectLst/>
                <a:latin typeface="Verdana"/>
              </a:rPr>
              <a:t>पाठात्</a:t>
            </a:r>
            <a:r>
              <a:rPr lang="hi-IN" sz="2400" dirty="0">
                <a:solidFill>
                  <a:srgbClr val="444444"/>
                </a:solidFill>
                <a:effectLst/>
                <a:latin typeface="Verdana"/>
              </a:rPr>
              <a:t> </a:t>
            </a:r>
            <a:r>
              <a:rPr lang="hi-IN" sz="2400" dirty="0" err="1">
                <a:solidFill>
                  <a:srgbClr val="444444"/>
                </a:solidFill>
                <a:effectLst/>
                <a:latin typeface="Verdana"/>
              </a:rPr>
              <a:t>भवेत्</a:t>
            </a:r>
            <a:r>
              <a:rPr lang="hi-IN" sz="2400" dirty="0">
                <a:solidFill>
                  <a:srgbClr val="444444"/>
                </a:solidFill>
                <a:effectLst/>
                <a:latin typeface="Verdana"/>
              </a:rPr>
              <a:t> </a:t>
            </a:r>
            <a:r>
              <a:rPr lang="hi-IN" sz="2400" dirty="0" err="1">
                <a:solidFill>
                  <a:srgbClr val="444444"/>
                </a:solidFill>
                <a:effectLst/>
                <a:latin typeface="Verdana"/>
              </a:rPr>
              <a:t>विप्रः</a:t>
            </a:r>
            <a:r>
              <a:rPr lang="hi-IN" sz="2400" dirty="0">
                <a:solidFill>
                  <a:srgbClr val="444444"/>
                </a:solidFill>
                <a:effectLst/>
                <a:latin typeface="Verdana"/>
              </a:rPr>
              <a:t> </a:t>
            </a:r>
            <a:r>
              <a:rPr lang="hi-IN" sz="2400" b="1" dirty="0">
                <a:solidFill>
                  <a:srgbClr val="444444"/>
                </a:solidFill>
                <a:effectLst/>
                <a:latin typeface="Verdana"/>
              </a:rPr>
              <a:t>ब्रह्म </a:t>
            </a:r>
            <a:r>
              <a:rPr lang="hi-IN" sz="2400" b="1" dirty="0" err="1">
                <a:solidFill>
                  <a:srgbClr val="444444"/>
                </a:solidFill>
                <a:effectLst/>
                <a:latin typeface="Verdana"/>
              </a:rPr>
              <a:t>जानाति</a:t>
            </a:r>
            <a:r>
              <a:rPr lang="hi-IN" sz="2400" b="1" dirty="0">
                <a:solidFill>
                  <a:srgbClr val="444444"/>
                </a:solidFill>
                <a:effectLst/>
                <a:latin typeface="Verdana"/>
              </a:rPr>
              <a:t> </a:t>
            </a:r>
            <a:r>
              <a:rPr lang="hi-IN" sz="2400" b="1" dirty="0" err="1">
                <a:solidFill>
                  <a:srgbClr val="444444"/>
                </a:solidFill>
                <a:effectLst/>
                <a:latin typeface="Verdana"/>
              </a:rPr>
              <a:t>ब्राह्मणः</a:t>
            </a:r>
            <a:r>
              <a:rPr lang="hi-IN" sz="2400" dirty="0">
                <a:solidFill>
                  <a:srgbClr val="444444"/>
                </a:solidFill>
                <a:effectLst/>
                <a:latin typeface="Verdana"/>
              </a:rPr>
              <a:t>| </a:t>
            </a:r>
            <a:r>
              <a:rPr lang="hi-IN" sz="2400" dirty="0" err="1">
                <a:solidFill>
                  <a:srgbClr val="444444"/>
                </a:solidFill>
                <a:effectLst/>
                <a:latin typeface="Verdana"/>
              </a:rPr>
              <a:t>स्कंदपुराण</a:t>
            </a:r>
            <a:r>
              <a:rPr lang="hi-IN" sz="2400" dirty="0">
                <a:solidFill>
                  <a:srgbClr val="444444"/>
                </a:solidFill>
                <a:effectLst/>
                <a:latin typeface="Verdana"/>
              </a:rPr>
              <a:t> ६.२३९.३१</a:t>
            </a:r>
            <a:endParaRPr lang="hi-IN" sz="2400" dirty="0">
              <a:solidFill>
                <a:srgbClr val="444444"/>
              </a:solidFill>
              <a:effectLst/>
              <a:latin typeface="Arial"/>
            </a:endParaRPr>
          </a:p>
          <a:p>
            <a:pPr marL="0" indent="0">
              <a:buFontTx/>
              <a:buNone/>
              <a:defRPr/>
            </a:pPr>
            <a:r>
              <a:rPr lang="en-US" sz="2400" dirty="0"/>
              <a:t>By birth, all are </a:t>
            </a:r>
            <a:r>
              <a:rPr lang="en-US" sz="2400" dirty="0" err="1"/>
              <a:t>Shudras</a:t>
            </a:r>
            <a:r>
              <a:rPr lang="en-US" sz="2400" dirty="0"/>
              <a:t>.</a:t>
            </a:r>
          </a:p>
          <a:p>
            <a:pPr marL="0" indent="0">
              <a:buFontTx/>
              <a:buNone/>
              <a:defRPr/>
            </a:pPr>
            <a:r>
              <a:rPr lang="en-US" sz="2400" dirty="0"/>
              <a:t>By </a:t>
            </a:r>
            <a:r>
              <a:rPr lang="en-US" sz="2400" dirty="0" err="1"/>
              <a:t>Samskāras</a:t>
            </a:r>
            <a:r>
              <a:rPr lang="en-US" sz="2400" dirty="0"/>
              <a:t>, they become twice </a:t>
            </a:r>
            <a:r>
              <a:rPr lang="en-US" sz="2400" dirty="0" err="1"/>
              <a:t>borns</a:t>
            </a:r>
            <a:r>
              <a:rPr lang="en-US" sz="2400" dirty="0"/>
              <a:t>.</a:t>
            </a:r>
          </a:p>
          <a:p>
            <a:pPr marL="0" indent="0">
              <a:buFontTx/>
              <a:buNone/>
              <a:defRPr/>
            </a:pPr>
            <a:r>
              <a:rPr lang="en-US" sz="2400" dirty="0"/>
              <a:t>Through Vedic learning, they become </a:t>
            </a:r>
            <a:r>
              <a:rPr lang="en-US" sz="2400" dirty="0" err="1"/>
              <a:t>Vipras</a:t>
            </a:r>
            <a:r>
              <a:rPr lang="en-US" sz="2400" dirty="0"/>
              <a:t> (scholars).</a:t>
            </a:r>
          </a:p>
          <a:p>
            <a:pPr marL="0" indent="0">
              <a:buFontTx/>
              <a:buNone/>
              <a:defRPr/>
            </a:pPr>
            <a:r>
              <a:rPr lang="en-US" sz="2400" dirty="0"/>
              <a:t>And a </a:t>
            </a:r>
            <a:r>
              <a:rPr lang="en-US" sz="2400" dirty="0" err="1"/>
              <a:t>Vipra</a:t>
            </a:r>
            <a:r>
              <a:rPr lang="en-US" sz="2400" dirty="0"/>
              <a:t> who knows Bhagavān is called a </a:t>
            </a:r>
            <a:r>
              <a:rPr lang="en-US" sz="2400" dirty="0" err="1"/>
              <a:t>Brahmana</a:t>
            </a:r>
            <a:r>
              <a:rPr lang="en-US" sz="2400" dirty="0"/>
              <a:t>.</a:t>
            </a:r>
          </a:p>
          <a:p>
            <a:pPr marL="0" indent="0">
              <a:buFontTx/>
              <a:buNone/>
              <a:defRPr/>
            </a:pPr>
            <a:endParaRPr lang="en-US" sz="2400" dirty="0"/>
          </a:p>
          <a:p>
            <a:pPr marL="0" indent="0">
              <a:buFontTx/>
              <a:buNone/>
              <a:defRPr/>
            </a:pPr>
            <a:r>
              <a:rPr lang="en-US" sz="2400" dirty="0"/>
              <a:t>“I have created the system of the four castes on the bases of the </a:t>
            </a:r>
            <a:r>
              <a:rPr lang="en-US" sz="2400" dirty="0" err="1"/>
              <a:t>Gunas</a:t>
            </a:r>
            <a:r>
              <a:rPr lang="en-US" sz="2400" dirty="0"/>
              <a:t> and Karma (types of actions).”</a:t>
            </a:r>
          </a:p>
        </p:txBody>
      </p:sp>
      <p:sp>
        <p:nvSpPr>
          <p:cNvPr id="4" name="Slide Number Placeholder 3"/>
          <p:cNvSpPr>
            <a:spLocks noGrp="1"/>
          </p:cNvSpPr>
          <p:nvPr>
            <p:ph type="sldNum" sz="quarter" idx="12"/>
          </p:nvPr>
        </p:nvSpPr>
        <p:spPr/>
        <p:txBody>
          <a:bodyPr/>
          <a:lstStyle/>
          <a:p>
            <a:pPr>
              <a:defRPr/>
            </a:pPr>
            <a:fld id="{088B6D79-9F85-482C-AA27-AC34194FB527}" type="slidenum">
              <a:rPr lang="en-US" smtClean="0"/>
              <a:pPr>
                <a:defRPr/>
              </a:pPr>
              <a:t>19</a:t>
            </a:fld>
            <a:endParaRPr lang="en-US"/>
          </a:p>
        </p:txBody>
      </p:sp>
    </p:spTree>
    <p:extLst>
      <p:ext uri="{BB962C8B-B14F-4D97-AF65-F5344CB8AC3E}">
        <p14:creationId xmlns:p14="http://schemas.microsoft.com/office/powerpoint/2010/main" val="381077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609600"/>
          </a:xfrm>
          <a:solidFill>
            <a:srgbClr val="FFFF00"/>
          </a:solidFill>
        </p:spPr>
        <p:txBody>
          <a:bodyPr/>
          <a:lstStyle/>
          <a:p>
            <a:pPr>
              <a:defRPr/>
            </a:pPr>
            <a:r>
              <a:rPr lang="en-US" dirty="0"/>
              <a:t>‘</a:t>
            </a:r>
            <a:r>
              <a:rPr lang="en-US" dirty="0">
                <a:solidFill>
                  <a:srgbClr val="C00000"/>
                </a:solidFill>
              </a:rPr>
              <a:t>Caste’ System</a:t>
            </a:r>
          </a:p>
        </p:txBody>
      </p:sp>
      <p:sp>
        <p:nvSpPr>
          <p:cNvPr id="26627" name="Rectangle 3"/>
          <p:cNvSpPr>
            <a:spLocks noGrp="1" noChangeArrowheads="1"/>
          </p:cNvSpPr>
          <p:nvPr>
            <p:ph type="body" idx="1"/>
          </p:nvPr>
        </p:nvSpPr>
        <p:spPr>
          <a:xfrm>
            <a:off x="0" y="685800"/>
            <a:ext cx="9144000" cy="6172200"/>
          </a:xfrm>
        </p:spPr>
        <p:txBody>
          <a:bodyPr/>
          <a:lstStyle/>
          <a:p>
            <a:pPr>
              <a:lnSpc>
                <a:spcPct val="90000"/>
              </a:lnSpc>
              <a:defRPr/>
            </a:pPr>
            <a:r>
              <a:rPr lang="en-US" altLang="en-US" sz="2800" dirty="0"/>
              <a:t>‘CASTE’ is a misleading term that collapses 4 Hindu institutions:</a:t>
            </a:r>
          </a:p>
          <a:p>
            <a:pPr lvl="1">
              <a:lnSpc>
                <a:spcPct val="90000"/>
              </a:lnSpc>
              <a:defRPr/>
            </a:pPr>
            <a:r>
              <a:rPr lang="en-US" altLang="en-US" sz="2400" b="1" i="1" u="sng" dirty="0"/>
              <a:t>Varna </a:t>
            </a:r>
            <a:r>
              <a:rPr lang="en-US" altLang="en-US" sz="2400" dirty="0"/>
              <a:t>(Four Social Classes) = permanent, scripture sanctioned, pan-Hindu, trans-national. Covers all Hindus except ascetics, </a:t>
            </a:r>
            <a:r>
              <a:rPr lang="en-US" altLang="en-US" sz="2400" dirty="0" err="1"/>
              <a:t>tribals</a:t>
            </a:r>
            <a:r>
              <a:rPr lang="en-US" altLang="en-US" sz="2400" dirty="0"/>
              <a:t>, ‘untouchables (‘</a:t>
            </a:r>
            <a:r>
              <a:rPr lang="en-US" altLang="en-US" sz="2400" dirty="0" err="1"/>
              <a:t>Avarna</a:t>
            </a:r>
            <a:r>
              <a:rPr lang="en-US" altLang="en-US" sz="2400" dirty="0"/>
              <a:t>, or Panchama =Fifth Varna’), and Hindus who do not follow it.</a:t>
            </a:r>
          </a:p>
          <a:p>
            <a:pPr lvl="1">
              <a:lnSpc>
                <a:spcPct val="90000"/>
              </a:lnSpc>
              <a:defRPr/>
            </a:pPr>
            <a:r>
              <a:rPr lang="en-US" altLang="en-US" sz="2400" b="1" i="1" u="sng" dirty="0" err="1"/>
              <a:t>Jaati</a:t>
            </a:r>
            <a:r>
              <a:rPr lang="en-US" altLang="en-US" sz="2400" dirty="0"/>
              <a:t> (&gt; 3000 castes) = hereditary, endogamous, regional communities or occupational guilds, last over a few decades to centuries, typically mapped to one of the four varnas. All Hindus except Ascetics belong to a </a:t>
            </a:r>
            <a:r>
              <a:rPr lang="en-US" altLang="en-US" sz="2400" dirty="0" err="1"/>
              <a:t>Jaati</a:t>
            </a:r>
            <a:r>
              <a:rPr lang="en-US" altLang="en-US" sz="2400" dirty="0"/>
              <a:t>. Recognized but not mandated by scriptures.</a:t>
            </a:r>
          </a:p>
          <a:p>
            <a:pPr lvl="1">
              <a:lnSpc>
                <a:spcPct val="90000"/>
              </a:lnSpc>
              <a:defRPr/>
            </a:pPr>
            <a:r>
              <a:rPr lang="en-US" altLang="en-US" sz="2400" b="1" i="1" u="sng" dirty="0"/>
              <a:t>Kula</a:t>
            </a:r>
            <a:r>
              <a:rPr lang="en-US" altLang="en-US" sz="2400" dirty="0"/>
              <a:t> (Family Lineage) = cluster of families with blood ties, their unique family customs and traditions, typically exogamous, regional, can last from a few decades to centuries, recognized but not mandated by scriptures.</a:t>
            </a:r>
          </a:p>
          <a:p>
            <a:pPr lvl="1">
              <a:lnSpc>
                <a:spcPct val="90000"/>
              </a:lnSpc>
              <a:defRPr/>
            </a:pPr>
            <a:r>
              <a:rPr lang="en-US" altLang="en-US" sz="2400" b="1" i="1" u="sng" dirty="0"/>
              <a:t>Gotra/</a:t>
            </a:r>
            <a:r>
              <a:rPr lang="en-US" altLang="en-US" sz="2400" b="1" i="1" u="sng" dirty="0" err="1"/>
              <a:t>Pravara</a:t>
            </a:r>
            <a:r>
              <a:rPr lang="en-US" altLang="en-US" sz="2400" dirty="0"/>
              <a:t>: Lineage from Rishis and Acharyas (spiritual lineage)</a:t>
            </a:r>
          </a:p>
          <a:p>
            <a:pPr lvl="1">
              <a:lnSpc>
                <a:spcPct val="90000"/>
              </a:lnSpc>
              <a:defRPr/>
            </a:pPr>
            <a:endParaRPr lang="en-US" altLang="en-US" sz="2400" dirty="0"/>
          </a:p>
        </p:txBody>
      </p:sp>
      <p:sp>
        <p:nvSpPr>
          <p:cNvPr id="2" name="Slide Number Placeholder 1"/>
          <p:cNvSpPr>
            <a:spLocks noGrp="1"/>
          </p:cNvSpPr>
          <p:nvPr>
            <p:ph type="sldNum" sz="quarter" idx="12"/>
          </p:nvPr>
        </p:nvSpPr>
        <p:spPr/>
        <p:txBody>
          <a:bodyPr/>
          <a:lstStyle/>
          <a:p>
            <a:pPr>
              <a:defRPr/>
            </a:pPr>
            <a:fld id="{9A657E06-0725-41B1-89AB-2EAAA29FF7BF}" type="slidenum">
              <a:rPr lang="en-US" smtClean="0">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3690925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136525"/>
            <a:ext cx="7391400" cy="762000"/>
          </a:xfrm>
          <a:solidFill>
            <a:schemeClr val="accent2">
              <a:lumMod val="20000"/>
              <a:lumOff val="80000"/>
            </a:schemeClr>
          </a:solidFill>
        </p:spPr>
        <p:txBody>
          <a:bodyPr/>
          <a:lstStyle/>
          <a:p>
            <a:pPr>
              <a:defRPr/>
            </a:pPr>
            <a:r>
              <a:rPr lang="en-US" dirty="0">
                <a:solidFill>
                  <a:schemeClr val="accent2">
                    <a:lumMod val="50000"/>
                  </a:schemeClr>
                </a:solidFill>
              </a:rPr>
              <a:t>Theory of </a:t>
            </a:r>
            <a:r>
              <a:rPr lang="en-US" dirty="0" err="1">
                <a:solidFill>
                  <a:schemeClr val="accent2">
                    <a:lumMod val="50000"/>
                  </a:schemeClr>
                </a:solidFill>
              </a:rPr>
              <a:t>Gunas</a:t>
            </a:r>
            <a:endParaRPr lang="en-US" dirty="0">
              <a:solidFill>
                <a:schemeClr val="accent2">
                  <a:lumMod val="50000"/>
                </a:schemeClr>
              </a:solidFill>
            </a:endParaRPr>
          </a:p>
        </p:txBody>
      </p:sp>
      <p:sp>
        <p:nvSpPr>
          <p:cNvPr id="6" name="Content Placeholder 5"/>
          <p:cNvSpPr>
            <a:spLocks noGrp="1"/>
          </p:cNvSpPr>
          <p:nvPr>
            <p:ph sz="half" idx="2"/>
          </p:nvPr>
        </p:nvSpPr>
        <p:spPr>
          <a:xfrm>
            <a:off x="3810000" y="898525"/>
            <a:ext cx="5334000" cy="5959475"/>
          </a:xfrm>
        </p:spPr>
        <p:txBody>
          <a:bodyPr/>
          <a:lstStyle/>
          <a:p>
            <a:pPr marL="0" indent="0">
              <a:buFontTx/>
              <a:buNone/>
              <a:defRPr/>
            </a:pPr>
            <a:r>
              <a:rPr lang="en-US" sz="2400" dirty="0">
                <a:effectLst/>
                <a:latin typeface="Times New Roman"/>
                <a:ea typeface="Times New Roman"/>
              </a:rPr>
              <a:t>The entire Universe is derived materially from </a:t>
            </a:r>
            <a:r>
              <a:rPr lang="en-US" sz="2400" dirty="0" err="1">
                <a:effectLst/>
                <a:latin typeface="Times New Roman"/>
                <a:ea typeface="Times New Roman"/>
              </a:rPr>
              <a:t>Prakriti</a:t>
            </a:r>
            <a:r>
              <a:rPr lang="en-US" sz="2400" dirty="0">
                <a:effectLst/>
                <a:latin typeface="Times New Roman"/>
                <a:ea typeface="Times New Roman"/>
              </a:rPr>
              <a:t>. However, the </a:t>
            </a:r>
            <a:r>
              <a:rPr lang="en-US" sz="2400" dirty="0" err="1">
                <a:effectLst/>
                <a:latin typeface="Times New Roman"/>
                <a:ea typeface="Times New Roman"/>
              </a:rPr>
              <a:t>Prakriti</a:t>
            </a:r>
            <a:r>
              <a:rPr lang="en-US" sz="2400" dirty="0">
                <a:effectLst/>
                <a:latin typeface="Times New Roman"/>
                <a:ea typeface="Times New Roman"/>
              </a:rPr>
              <a:t> itself is a mixture of three substances, which are intertwined with each other like the strands of a rope. These three strands are called the three ‘</a:t>
            </a:r>
            <a:r>
              <a:rPr lang="en-US" sz="2400" dirty="0" err="1">
                <a:effectLst/>
                <a:latin typeface="Times New Roman"/>
                <a:ea typeface="Times New Roman"/>
              </a:rPr>
              <a:t>Gunas</a:t>
            </a:r>
            <a:r>
              <a:rPr lang="en-US" sz="2400" dirty="0">
                <a:effectLst/>
                <a:latin typeface="Times New Roman"/>
                <a:ea typeface="Times New Roman"/>
              </a:rPr>
              <a:t>’, and are respectively named as </a:t>
            </a:r>
            <a:r>
              <a:rPr lang="en-US" sz="2400" dirty="0" err="1">
                <a:effectLst/>
                <a:latin typeface="Times New Roman"/>
                <a:ea typeface="Times New Roman"/>
              </a:rPr>
              <a:t>Sattva-Guna</a:t>
            </a:r>
            <a:r>
              <a:rPr lang="en-US" sz="2400" dirty="0">
                <a:effectLst/>
                <a:latin typeface="Times New Roman"/>
                <a:ea typeface="Times New Roman"/>
              </a:rPr>
              <a:t>, Rajas and </a:t>
            </a:r>
            <a:r>
              <a:rPr lang="en-US" sz="2400" dirty="0" err="1">
                <a:effectLst/>
                <a:latin typeface="Times New Roman"/>
                <a:ea typeface="Times New Roman"/>
              </a:rPr>
              <a:t>Tamas</a:t>
            </a:r>
            <a:r>
              <a:rPr lang="en-US" sz="2400" dirty="0">
                <a:effectLst/>
                <a:latin typeface="Times New Roman"/>
                <a:ea typeface="Times New Roman"/>
              </a:rPr>
              <a:t>. The </a:t>
            </a:r>
            <a:r>
              <a:rPr lang="en-US" sz="2400" dirty="0" err="1">
                <a:effectLst/>
                <a:latin typeface="Times New Roman"/>
                <a:ea typeface="Times New Roman"/>
              </a:rPr>
              <a:t>Gunas</a:t>
            </a:r>
            <a:r>
              <a:rPr lang="en-US" sz="2400" dirty="0">
                <a:effectLst/>
                <a:latin typeface="Times New Roman"/>
                <a:ea typeface="Times New Roman"/>
              </a:rPr>
              <a:t> are extremely subtle, and everything in the universe, including photons, electrons and other sub-atomic particles are made of them. Therefore, it is not possible to detect these </a:t>
            </a:r>
            <a:r>
              <a:rPr lang="en-US" sz="2400" dirty="0" err="1">
                <a:effectLst/>
                <a:latin typeface="Times New Roman"/>
                <a:ea typeface="Times New Roman"/>
              </a:rPr>
              <a:t>Gunas</a:t>
            </a:r>
            <a:r>
              <a:rPr lang="en-US" sz="2400" dirty="0">
                <a:effectLst/>
                <a:latin typeface="Times New Roman"/>
                <a:ea typeface="Times New Roman"/>
              </a:rPr>
              <a:t> individually either with the naked eye, or with the help of scientific instruments.</a:t>
            </a:r>
            <a:endParaRPr lang="en-US" sz="2400" dirty="0"/>
          </a:p>
        </p:txBody>
      </p:sp>
      <p:sp>
        <p:nvSpPr>
          <p:cNvPr id="4" name="Slide Number Placeholder 3"/>
          <p:cNvSpPr>
            <a:spLocks noGrp="1"/>
          </p:cNvSpPr>
          <p:nvPr>
            <p:ph type="sldNum" sz="quarter" idx="12"/>
          </p:nvPr>
        </p:nvSpPr>
        <p:spPr/>
        <p:txBody>
          <a:bodyPr/>
          <a:lstStyle/>
          <a:p>
            <a:pPr>
              <a:defRPr/>
            </a:pPr>
            <a:fld id="{E641744D-2201-46D0-9646-A9D80C8C68DD}" type="slidenum">
              <a:rPr lang="en-US" smtClean="0"/>
              <a:pPr>
                <a:defRPr/>
              </a:pPr>
              <a:t>20</a:t>
            </a:fld>
            <a:endParaRPr lang="en-US"/>
          </a:p>
        </p:txBody>
      </p:sp>
      <p:pic>
        <p:nvPicPr>
          <p:cNvPr id="120837" name="Content Placeholder 6" descr="http://ramakrishna.de/pics/triguna.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0139" y="1676400"/>
            <a:ext cx="3657600" cy="4038600"/>
          </a:xfrm>
        </p:spPr>
      </p:pic>
    </p:spTree>
    <p:extLst>
      <p:ext uri="{BB962C8B-B14F-4D97-AF65-F5344CB8AC3E}">
        <p14:creationId xmlns:p14="http://schemas.microsoft.com/office/powerpoint/2010/main" val="199928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696200" cy="990600"/>
          </a:xfrm>
          <a:solidFill>
            <a:schemeClr val="accent1">
              <a:lumMod val="90000"/>
            </a:schemeClr>
          </a:solidFill>
        </p:spPr>
        <p:txBody>
          <a:bodyPr/>
          <a:lstStyle/>
          <a:p>
            <a:pPr>
              <a:defRPr/>
            </a:pPr>
            <a:r>
              <a:rPr lang="en-US" u="sng" dirty="0">
                <a:solidFill>
                  <a:srgbClr val="002060"/>
                </a:solidFill>
              </a:rPr>
              <a:t>Our </a:t>
            </a:r>
            <a:r>
              <a:rPr lang="en-US" u="sng" dirty="0" err="1">
                <a:solidFill>
                  <a:srgbClr val="002060"/>
                </a:solidFill>
              </a:rPr>
              <a:t>Guna</a:t>
            </a:r>
            <a:r>
              <a:rPr lang="en-US" u="sng" dirty="0">
                <a:solidFill>
                  <a:srgbClr val="002060"/>
                </a:solidFill>
              </a:rPr>
              <a:t> composition decides our Varna</a:t>
            </a:r>
          </a:p>
        </p:txBody>
      </p:sp>
      <p:graphicFrame>
        <p:nvGraphicFramePr>
          <p:cNvPr id="5" name="Content Placeholder 4"/>
          <p:cNvGraphicFramePr>
            <a:graphicFrameLocks noGrp="1"/>
          </p:cNvGraphicFramePr>
          <p:nvPr>
            <p:ph idx="1"/>
          </p:nvPr>
        </p:nvGraphicFramePr>
        <p:xfrm>
          <a:off x="304800" y="1676400"/>
          <a:ext cx="8839201" cy="4343399"/>
        </p:xfrm>
        <a:graphic>
          <a:graphicData uri="http://schemas.openxmlformats.org/drawingml/2006/table">
            <a:tbl>
              <a:tblPr firstRow="1" firstCol="1" bandRow="1"/>
              <a:tblGrid>
                <a:gridCol w="1361170">
                  <a:extLst>
                    <a:ext uri="{9D8B030D-6E8A-4147-A177-3AD203B41FA5}">
                      <a16:colId xmlns:a16="http://schemas.microsoft.com/office/drawing/2014/main" val="20000"/>
                    </a:ext>
                  </a:extLst>
                </a:gridCol>
                <a:gridCol w="1092297">
                  <a:extLst>
                    <a:ext uri="{9D8B030D-6E8A-4147-A177-3AD203B41FA5}">
                      <a16:colId xmlns:a16="http://schemas.microsoft.com/office/drawing/2014/main" val="20001"/>
                    </a:ext>
                  </a:extLst>
                </a:gridCol>
                <a:gridCol w="1848503">
                  <a:extLst>
                    <a:ext uri="{9D8B030D-6E8A-4147-A177-3AD203B41FA5}">
                      <a16:colId xmlns:a16="http://schemas.microsoft.com/office/drawing/2014/main" val="20002"/>
                    </a:ext>
                  </a:extLst>
                </a:gridCol>
                <a:gridCol w="1512410">
                  <a:extLst>
                    <a:ext uri="{9D8B030D-6E8A-4147-A177-3AD203B41FA5}">
                      <a16:colId xmlns:a16="http://schemas.microsoft.com/office/drawing/2014/main" val="20003"/>
                    </a:ext>
                  </a:extLst>
                </a:gridCol>
                <a:gridCol w="1344365">
                  <a:extLst>
                    <a:ext uri="{9D8B030D-6E8A-4147-A177-3AD203B41FA5}">
                      <a16:colId xmlns:a16="http://schemas.microsoft.com/office/drawing/2014/main" val="20004"/>
                    </a:ext>
                  </a:extLst>
                </a:gridCol>
                <a:gridCol w="1680456">
                  <a:extLst>
                    <a:ext uri="{9D8B030D-6E8A-4147-A177-3AD203B41FA5}">
                      <a16:colId xmlns:a16="http://schemas.microsoft.com/office/drawing/2014/main" val="20005"/>
                    </a:ext>
                  </a:extLst>
                </a:gridCol>
              </a:tblGrid>
              <a:tr h="847492">
                <a:tc>
                  <a:txBody>
                    <a:bodyPr/>
                    <a:lstStyle/>
                    <a:p>
                      <a:pPr marL="0" marR="0" algn="just">
                        <a:lnSpc>
                          <a:spcPct val="115000"/>
                        </a:lnSpc>
                        <a:spcBef>
                          <a:spcPts val="0"/>
                        </a:spcBef>
                        <a:spcAft>
                          <a:spcPts val="0"/>
                        </a:spcAft>
                      </a:pPr>
                      <a:r>
                        <a:rPr lang="en-US" sz="1200" b="1">
                          <a:effectLst/>
                          <a:latin typeface="Calibri"/>
                          <a:ea typeface="Calibri"/>
                          <a:cs typeface="Times New Roman"/>
                        </a:rPr>
                        <a:t>Varna</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200" b="1">
                          <a:effectLst/>
                          <a:latin typeface="Calibri"/>
                          <a:ea typeface="Calibri"/>
                          <a:cs typeface="Times New Roman"/>
                        </a:rPr>
                        <a:t>Color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200" b="1">
                          <a:effectLst/>
                          <a:latin typeface="Calibri"/>
                          <a:ea typeface="Calibri"/>
                          <a:cs typeface="Times New Roman"/>
                        </a:rPr>
                        <a:t>Color and Guna Symbolism</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200" b="1">
                          <a:effectLst/>
                          <a:latin typeface="Calibri"/>
                          <a:ea typeface="Calibri"/>
                          <a:cs typeface="Times New Roman"/>
                        </a:rPr>
                        <a:t>Sattva</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200" b="1">
                          <a:effectLst/>
                          <a:latin typeface="Calibri"/>
                          <a:ea typeface="Calibri"/>
                          <a:cs typeface="Times New Roman"/>
                        </a:rPr>
                        <a:t>Rajas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200" b="1">
                          <a:effectLst/>
                          <a:latin typeface="Calibri"/>
                          <a:ea typeface="Calibri"/>
                          <a:cs typeface="Times New Roman"/>
                        </a:rPr>
                        <a:t>Tamas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6868">
                <a:tc>
                  <a:txBody>
                    <a:bodyPr/>
                    <a:lstStyle/>
                    <a:p>
                      <a:pPr marL="0" marR="0" algn="just">
                        <a:lnSpc>
                          <a:spcPct val="115000"/>
                        </a:lnSpc>
                        <a:spcBef>
                          <a:spcPts val="0"/>
                        </a:spcBef>
                        <a:spcAft>
                          <a:spcPts val="0"/>
                        </a:spcAft>
                      </a:pPr>
                      <a:r>
                        <a:rPr lang="en-US" sz="1100">
                          <a:effectLst/>
                          <a:latin typeface="Calibri"/>
                          <a:ea typeface="Calibri"/>
                          <a:cs typeface="Times New Roman"/>
                        </a:rPr>
                        <a:t>Brahmana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a:effectLst/>
                          <a:latin typeface="Calibri"/>
                          <a:ea typeface="Calibri"/>
                          <a:cs typeface="Times New Roman"/>
                        </a:rPr>
                        <a:t>White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a:effectLst/>
                          <a:latin typeface="Calibri"/>
                          <a:ea typeface="Calibri"/>
                          <a:cs typeface="Times New Roman"/>
                        </a:rPr>
                        <a:t>Purity, simplicity, truth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a:effectLst/>
                          <a:latin typeface="Calibri"/>
                          <a:ea typeface="Calibri"/>
                          <a:cs typeface="Times New Roman"/>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a:effectLst/>
                          <a:latin typeface="Calibri"/>
                          <a:ea typeface="Calibri"/>
                          <a:cs typeface="Times New Roman"/>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100">
                          <a:effectLst/>
                          <a:latin typeface="Calibri"/>
                          <a:ea typeface="Calibri"/>
                          <a:cs typeface="Times New Roman"/>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6868">
                <a:tc>
                  <a:txBody>
                    <a:bodyPr/>
                    <a:lstStyle/>
                    <a:p>
                      <a:pPr marL="0" marR="0" algn="just">
                        <a:lnSpc>
                          <a:spcPct val="115000"/>
                        </a:lnSpc>
                        <a:spcBef>
                          <a:spcPts val="0"/>
                        </a:spcBef>
                        <a:spcAft>
                          <a:spcPts val="0"/>
                        </a:spcAft>
                      </a:pPr>
                      <a:r>
                        <a:rPr lang="en-US" sz="1100">
                          <a:effectLst/>
                          <a:latin typeface="Calibri"/>
                          <a:ea typeface="Calibri"/>
                          <a:cs typeface="Times New Roman"/>
                        </a:rPr>
                        <a:t>Kshatriya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Violence, energy, strength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Medium to 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Low to medium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1165303">
                <a:tc>
                  <a:txBody>
                    <a:bodyPr/>
                    <a:lstStyle/>
                    <a:p>
                      <a:pPr marL="0" marR="0" algn="just">
                        <a:lnSpc>
                          <a:spcPct val="115000"/>
                        </a:lnSpc>
                        <a:spcBef>
                          <a:spcPts val="0"/>
                        </a:spcBef>
                        <a:spcAft>
                          <a:spcPts val="0"/>
                        </a:spcAft>
                      </a:pPr>
                      <a:r>
                        <a:rPr lang="en-US" sz="1100">
                          <a:effectLst/>
                          <a:latin typeface="Calibri"/>
                          <a:ea typeface="Calibri"/>
                          <a:cs typeface="Times New Roman"/>
                        </a:rPr>
                        <a:t>Vaishya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Yellow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Wealth, productivity, prosperity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Medium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Medium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776868">
                <a:tc>
                  <a:txBody>
                    <a:bodyPr/>
                    <a:lstStyle/>
                    <a:p>
                      <a:pPr marL="0" marR="0" algn="just">
                        <a:lnSpc>
                          <a:spcPct val="115000"/>
                        </a:lnSpc>
                        <a:spcBef>
                          <a:spcPts val="0"/>
                        </a:spcBef>
                        <a:spcAft>
                          <a:spcPts val="0"/>
                        </a:spcAft>
                      </a:pPr>
                      <a:r>
                        <a:rPr lang="en-US" sz="1100">
                          <a:effectLst/>
                          <a:latin typeface="Calibri"/>
                          <a:ea typeface="Calibri"/>
                          <a:cs typeface="Times New Roman"/>
                        </a:rPr>
                        <a:t>Shudra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Black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Sin, ignorance, falsehood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tc>
                  <a:txBody>
                    <a:bodyPr/>
                    <a:lstStyle/>
                    <a:p>
                      <a:pPr marL="0" marR="0" algn="just">
                        <a:lnSpc>
                          <a:spcPct val="115000"/>
                        </a:lnSpc>
                        <a:spcBef>
                          <a:spcPts val="0"/>
                        </a:spcBef>
                        <a:spcAft>
                          <a:spcPts val="0"/>
                        </a:spcAft>
                      </a:pPr>
                      <a:r>
                        <a:rPr lang="en-US" sz="1100">
                          <a:effectLst/>
                          <a:latin typeface="Calibri"/>
                          <a:ea typeface="Calibri"/>
                          <a:cs typeface="Times New Roman"/>
                        </a:rPr>
                        <a:t>Medium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tc>
                  <a:txBody>
                    <a:bodyPr/>
                    <a:lstStyle/>
                    <a:p>
                      <a:pPr marL="0" marR="0" algn="just">
                        <a:lnSpc>
                          <a:spcPct val="115000"/>
                        </a:lnSpc>
                        <a:spcBef>
                          <a:spcPts val="0"/>
                        </a:spcBef>
                        <a:spcAft>
                          <a:spcPts val="0"/>
                        </a:spcAft>
                      </a:pPr>
                      <a:r>
                        <a:rPr lang="en-US" sz="1100" dirty="0">
                          <a:effectLst/>
                          <a:latin typeface="Calibri"/>
                          <a:ea typeface="Calibri"/>
                          <a:cs typeface="Times New Roman"/>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33"/>
                    </a:solid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fld id="{20944E70-8BBB-4196-9991-DBBDD6436F75}" type="slidenum">
              <a:rPr lang="en-US" smtClean="0"/>
              <a:pPr>
                <a:defRPr/>
              </a:pPr>
              <a:t>21</a:t>
            </a:fld>
            <a:endParaRPr lang="en-US"/>
          </a:p>
        </p:txBody>
      </p:sp>
      <p:sp>
        <p:nvSpPr>
          <p:cNvPr id="121904" name="Rectangle 1"/>
          <p:cNvSpPr>
            <a:spLocks noChangeArrowheads="1"/>
          </p:cNvSpPr>
          <p:nvPr/>
        </p:nvSpPr>
        <p:spPr bwMode="auto">
          <a:xfrm>
            <a:off x="1412875" y="2595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eaLnBrk="1" fontAlgn="base" hangingPunct="1">
              <a:spcBef>
                <a:spcPct val="0"/>
              </a:spcBef>
              <a:spcAft>
                <a:spcPct val="0"/>
              </a:spcAft>
              <a:buClrTx/>
              <a:buFontTx/>
              <a:buNone/>
              <a:defRPr/>
            </a:pPr>
            <a:endParaRPr lang="en-US" altLang="en-US" sz="1800">
              <a:solidFill>
                <a:srgbClr val="000000"/>
              </a:solidFill>
              <a:latin typeface="Arial" charset="0"/>
            </a:endParaRPr>
          </a:p>
        </p:txBody>
      </p:sp>
    </p:spTree>
    <p:extLst>
      <p:ext uri="{BB962C8B-B14F-4D97-AF65-F5344CB8AC3E}">
        <p14:creationId xmlns:p14="http://schemas.microsoft.com/office/powerpoint/2010/main" val="379302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83D24-65BF-4D03-9353-34D0774AC3B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7B615B2-80BD-441F-A099-3F7427CF8558}"/>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22</a:t>
            </a:fld>
            <a:endParaRPr lang="en-US">
              <a:solidFill>
                <a:srgbClr val="000000"/>
              </a:solidFill>
            </a:endParaRPr>
          </a:p>
        </p:txBody>
      </p:sp>
      <p:pic>
        <p:nvPicPr>
          <p:cNvPr id="6" name="Picture 5">
            <a:extLst>
              <a:ext uri="{FF2B5EF4-FFF2-40B4-BE49-F238E27FC236}">
                <a16:creationId xmlns:a16="http://schemas.microsoft.com/office/drawing/2014/main" id="{9B66A3D5-936D-49FA-B2D8-0B00B2011D8B}"/>
              </a:ext>
            </a:extLst>
          </p:cNvPr>
          <p:cNvPicPr>
            <a:picLocks noChangeAspect="1"/>
          </p:cNvPicPr>
          <p:nvPr/>
        </p:nvPicPr>
        <p:blipFill>
          <a:blip r:embed="rId2"/>
          <a:stretch>
            <a:fillRect/>
          </a:stretch>
        </p:blipFill>
        <p:spPr>
          <a:xfrm>
            <a:off x="0" y="457200"/>
            <a:ext cx="9144000" cy="6264275"/>
          </a:xfrm>
          <a:prstGeom prst="rect">
            <a:avLst/>
          </a:prstGeom>
        </p:spPr>
      </p:pic>
    </p:spTree>
    <p:extLst>
      <p:ext uri="{BB962C8B-B14F-4D97-AF65-F5344CB8AC3E}">
        <p14:creationId xmlns:p14="http://schemas.microsoft.com/office/powerpoint/2010/main" val="369824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1066800"/>
          </a:xfrm>
          <a:solidFill>
            <a:schemeClr val="accent2">
              <a:lumMod val="20000"/>
              <a:lumOff val="80000"/>
            </a:schemeClr>
          </a:solidFill>
        </p:spPr>
        <p:txBody>
          <a:bodyPr/>
          <a:lstStyle/>
          <a:p>
            <a:pPr>
              <a:defRPr/>
            </a:pPr>
            <a:r>
              <a:rPr lang="en-US" dirty="0">
                <a:solidFill>
                  <a:srgbClr val="C00000"/>
                </a:solidFill>
              </a:rPr>
              <a:t>Our character determines Varna</a:t>
            </a:r>
          </a:p>
        </p:txBody>
      </p:sp>
      <p:sp>
        <p:nvSpPr>
          <p:cNvPr id="3" name="Content Placeholder 2"/>
          <p:cNvSpPr>
            <a:spLocks noGrp="1"/>
          </p:cNvSpPr>
          <p:nvPr>
            <p:ph idx="1"/>
          </p:nvPr>
        </p:nvSpPr>
        <p:spPr>
          <a:xfrm>
            <a:off x="457200" y="1219200"/>
            <a:ext cx="8534400" cy="5562600"/>
          </a:xfrm>
        </p:spPr>
        <p:txBody>
          <a:bodyPr/>
          <a:lstStyle/>
          <a:p>
            <a:pPr marL="0" indent="0">
              <a:lnSpc>
                <a:spcPct val="115000"/>
              </a:lnSpc>
              <a:spcBef>
                <a:spcPts val="0"/>
              </a:spcBef>
              <a:spcAft>
                <a:spcPts val="0"/>
              </a:spcAft>
              <a:buFontTx/>
              <a:buNone/>
              <a:defRPr/>
            </a:pPr>
            <a:r>
              <a:rPr lang="en-US" sz="2400" dirty="0">
                <a:effectLst/>
                <a:latin typeface="Calibri"/>
                <a:ea typeface="Calibri"/>
                <a:cs typeface="Times New Roman"/>
              </a:rPr>
              <a:t>The snake asked: There are four </a:t>
            </a:r>
            <a:r>
              <a:rPr lang="en-US" sz="2400" dirty="0" err="1">
                <a:effectLst/>
                <a:latin typeface="Calibri"/>
                <a:ea typeface="Calibri"/>
                <a:cs typeface="Times New Roman"/>
              </a:rPr>
              <a:t>Varnas</a:t>
            </a:r>
            <a:r>
              <a:rPr lang="en-US" sz="2400" dirty="0">
                <a:effectLst/>
                <a:latin typeface="Calibri"/>
                <a:ea typeface="Calibri"/>
                <a:cs typeface="Times New Roman"/>
              </a:rPr>
              <a:t> in this world – </a:t>
            </a:r>
            <a:r>
              <a:rPr lang="en-US" sz="2400" dirty="0" err="1">
                <a:effectLst/>
                <a:latin typeface="Calibri"/>
                <a:ea typeface="Calibri"/>
                <a:cs typeface="Times New Roman"/>
              </a:rPr>
              <a:t>Brahmanas</a:t>
            </a:r>
            <a:r>
              <a:rPr lang="en-US" sz="2400" dirty="0">
                <a:effectLst/>
                <a:latin typeface="Calibri"/>
                <a:ea typeface="Calibri"/>
                <a:cs typeface="Times New Roman"/>
              </a:rPr>
              <a:t>, Kshatriyas, </a:t>
            </a:r>
            <a:r>
              <a:rPr lang="en-US" sz="2400" dirty="0" err="1">
                <a:effectLst/>
                <a:latin typeface="Calibri"/>
                <a:ea typeface="Calibri"/>
                <a:cs typeface="Times New Roman"/>
              </a:rPr>
              <a:t>Vaishyas</a:t>
            </a:r>
            <a:r>
              <a:rPr lang="en-US" sz="2400" dirty="0">
                <a:effectLst/>
                <a:latin typeface="Calibri"/>
                <a:ea typeface="Calibri"/>
                <a:cs typeface="Times New Roman"/>
              </a:rPr>
              <a:t> and </a:t>
            </a:r>
            <a:r>
              <a:rPr lang="en-US" sz="2400" dirty="0" err="1">
                <a:effectLst/>
                <a:latin typeface="Calibri"/>
                <a:ea typeface="Calibri"/>
                <a:cs typeface="Times New Roman"/>
              </a:rPr>
              <a:t>Shūdras</a:t>
            </a:r>
            <a:r>
              <a:rPr lang="en-US" sz="2400" dirty="0">
                <a:effectLst/>
                <a:latin typeface="Calibri"/>
                <a:ea typeface="Calibri"/>
                <a:cs typeface="Times New Roman"/>
              </a:rPr>
              <a:t>. All the four of them accept the authority of the Vedas. If a </a:t>
            </a:r>
            <a:r>
              <a:rPr lang="en-US" sz="2400" dirty="0" err="1">
                <a:effectLst/>
                <a:latin typeface="Calibri"/>
                <a:ea typeface="Calibri"/>
                <a:cs typeface="Times New Roman"/>
              </a:rPr>
              <a:t>Shūdra</a:t>
            </a:r>
            <a:r>
              <a:rPr lang="en-US" sz="2400" dirty="0">
                <a:effectLst/>
                <a:latin typeface="Calibri"/>
                <a:ea typeface="Calibri"/>
                <a:cs typeface="Times New Roman"/>
              </a:rPr>
              <a:t> exhibits qualities of character such as truth, charity, forgiveness, refined behavior, ahimsa and compassion, then will he become a </a:t>
            </a:r>
            <a:r>
              <a:rPr lang="en-US" sz="2400" dirty="0" err="1">
                <a:effectLst/>
                <a:latin typeface="Calibri"/>
                <a:ea typeface="Calibri"/>
                <a:cs typeface="Times New Roman"/>
              </a:rPr>
              <a:t>Brahmana</a:t>
            </a:r>
            <a:r>
              <a:rPr lang="en-US" sz="2400" dirty="0">
                <a:effectLst/>
                <a:latin typeface="Calibri"/>
                <a:ea typeface="Calibri"/>
                <a:cs typeface="Times New Roman"/>
              </a:rPr>
              <a:t>? </a:t>
            </a:r>
            <a:r>
              <a:rPr lang="en-US" sz="2400" b="1" dirty="0">
                <a:effectLst/>
                <a:latin typeface="Calibri"/>
                <a:ea typeface="Calibri"/>
                <a:cs typeface="Times New Roman"/>
              </a:rPr>
              <a:t>Mahabharata 3.177.18</a:t>
            </a:r>
            <a:endParaRPr lang="en-US" sz="2400" dirty="0">
              <a:effectLst/>
              <a:latin typeface="Calibri"/>
              <a:ea typeface="Calibri"/>
              <a:cs typeface="Times New Roman"/>
            </a:endParaRPr>
          </a:p>
          <a:p>
            <a:pPr marL="0" indent="0">
              <a:lnSpc>
                <a:spcPct val="115000"/>
              </a:lnSpc>
              <a:spcBef>
                <a:spcPts val="0"/>
              </a:spcBef>
              <a:spcAft>
                <a:spcPts val="0"/>
              </a:spcAft>
              <a:buFontTx/>
              <a:buNone/>
              <a:defRPr/>
            </a:pPr>
            <a:r>
              <a:rPr lang="en-US" sz="2400" dirty="0" err="1">
                <a:effectLst/>
                <a:latin typeface="Calibri"/>
                <a:ea typeface="Calibri"/>
                <a:cs typeface="Times New Roman"/>
              </a:rPr>
              <a:t>Yudhishthira</a:t>
            </a:r>
            <a:r>
              <a:rPr lang="en-US" sz="2400" dirty="0">
                <a:effectLst/>
                <a:latin typeface="Calibri"/>
                <a:ea typeface="Calibri"/>
                <a:cs typeface="Times New Roman"/>
              </a:rPr>
              <a:t> replied:  If the expected characteristics are not seen in a </a:t>
            </a:r>
            <a:r>
              <a:rPr lang="en-US" sz="2400" dirty="0" err="1">
                <a:effectLst/>
                <a:latin typeface="Calibri"/>
                <a:ea typeface="Calibri"/>
                <a:cs typeface="Times New Roman"/>
              </a:rPr>
              <a:t>Brahmana</a:t>
            </a:r>
            <a:r>
              <a:rPr lang="en-US" sz="2400" dirty="0">
                <a:effectLst/>
                <a:latin typeface="Calibri"/>
                <a:ea typeface="Calibri"/>
                <a:cs typeface="Times New Roman"/>
              </a:rPr>
              <a:t> or in a </a:t>
            </a:r>
            <a:r>
              <a:rPr lang="en-US" sz="2400" dirty="0" err="1">
                <a:effectLst/>
                <a:latin typeface="Calibri"/>
                <a:ea typeface="Calibri"/>
                <a:cs typeface="Times New Roman"/>
              </a:rPr>
              <a:t>Shūdra</a:t>
            </a:r>
            <a:r>
              <a:rPr lang="en-US" sz="2400" dirty="0">
                <a:effectLst/>
                <a:latin typeface="Calibri"/>
                <a:ea typeface="Calibri"/>
                <a:cs typeface="Times New Roman"/>
              </a:rPr>
              <a:t>, then that </a:t>
            </a:r>
            <a:r>
              <a:rPr lang="en-US" sz="2400" dirty="0" err="1">
                <a:effectLst/>
                <a:latin typeface="Calibri"/>
                <a:ea typeface="Calibri"/>
                <a:cs typeface="Times New Roman"/>
              </a:rPr>
              <a:t>Brahmana</a:t>
            </a:r>
            <a:r>
              <a:rPr lang="en-US" sz="2400" dirty="0">
                <a:effectLst/>
                <a:latin typeface="Calibri"/>
                <a:ea typeface="Calibri"/>
                <a:cs typeface="Times New Roman"/>
              </a:rPr>
              <a:t> is not a </a:t>
            </a:r>
            <a:r>
              <a:rPr lang="en-US" sz="2400" dirty="0" err="1">
                <a:effectLst/>
                <a:latin typeface="Calibri"/>
                <a:ea typeface="Calibri"/>
                <a:cs typeface="Times New Roman"/>
              </a:rPr>
              <a:t>Brahmana</a:t>
            </a:r>
            <a:r>
              <a:rPr lang="en-US" sz="2400" dirty="0">
                <a:effectLst/>
                <a:latin typeface="Calibri"/>
                <a:ea typeface="Calibri"/>
                <a:cs typeface="Times New Roman"/>
              </a:rPr>
              <a:t> and that </a:t>
            </a:r>
            <a:r>
              <a:rPr lang="en-US" sz="2400" dirty="0" err="1">
                <a:effectLst/>
                <a:latin typeface="Calibri"/>
                <a:ea typeface="Calibri"/>
                <a:cs typeface="Times New Roman"/>
              </a:rPr>
              <a:t>Shūdra</a:t>
            </a:r>
            <a:r>
              <a:rPr lang="en-US" sz="2400" dirty="0">
                <a:effectLst/>
                <a:latin typeface="Calibri"/>
                <a:ea typeface="Calibri"/>
                <a:cs typeface="Times New Roman"/>
              </a:rPr>
              <a:t> is not a </a:t>
            </a:r>
            <a:r>
              <a:rPr lang="en-US" sz="2400" dirty="0" err="1">
                <a:effectLst/>
                <a:latin typeface="Calibri"/>
                <a:ea typeface="Calibri"/>
                <a:cs typeface="Times New Roman"/>
              </a:rPr>
              <a:t>Shūdra</a:t>
            </a:r>
            <a:r>
              <a:rPr lang="en-US" sz="2400" dirty="0">
                <a:effectLst/>
                <a:latin typeface="Calibri"/>
                <a:ea typeface="Calibri"/>
                <a:cs typeface="Times New Roman"/>
              </a:rPr>
              <a:t>. </a:t>
            </a:r>
            <a:r>
              <a:rPr lang="en-US" sz="2400" b="1" dirty="0">
                <a:effectLst/>
                <a:latin typeface="Calibri"/>
                <a:ea typeface="Calibri"/>
                <a:cs typeface="Times New Roman"/>
              </a:rPr>
              <a:t>Mahabharata 3.177.20</a:t>
            </a:r>
            <a:endParaRPr lang="en-US" sz="2400" dirty="0">
              <a:effectLst/>
              <a:latin typeface="Calibri"/>
              <a:ea typeface="Calibri"/>
              <a:cs typeface="Times New Roman"/>
            </a:endParaRPr>
          </a:p>
          <a:p>
            <a:pPr marL="0" indent="0">
              <a:lnSpc>
                <a:spcPct val="115000"/>
              </a:lnSpc>
              <a:spcBef>
                <a:spcPts val="0"/>
              </a:spcBef>
              <a:spcAft>
                <a:spcPts val="1000"/>
              </a:spcAft>
              <a:buFontTx/>
              <a:buNone/>
              <a:defRPr/>
            </a:pPr>
            <a:r>
              <a:rPr lang="en-US" sz="2400" dirty="0">
                <a:effectLst/>
                <a:latin typeface="Calibri"/>
                <a:ea typeface="Calibri"/>
                <a:cs typeface="Times New Roman"/>
              </a:rPr>
              <a:t>But the </a:t>
            </a:r>
            <a:r>
              <a:rPr lang="en-US" sz="2400" dirty="0" err="1">
                <a:effectLst/>
                <a:latin typeface="Calibri"/>
                <a:ea typeface="Calibri"/>
                <a:cs typeface="Times New Roman"/>
              </a:rPr>
              <a:t>Shūdra</a:t>
            </a:r>
            <a:r>
              <a:rPr lang="en-US" sz="2400" dirty="0">
                <a:effectLst/>
                <a:latin typeface="Calibri"/>
                <a:ea typeface="Calibri"/>
                <a:cs typeface="Times New Roman"/>
              </a:rPr>
              <a:t> in whom these qualities (of a </a:t>
            </a:r>
            <a:r>
              <a:rPr lang="en-US" sz="2400" dirty="0" err="1">
                <a:effectLst/>
                <a:latin typeface="Calibri"/>
                <a:ea typeface="Calibri"/>
                <a:cs typeface="Times New Roman"/>
              </a:rPr>
              <a:t>Brahmana</a:t>
            </a:r>
            <a:r>
              <a:rPr lang="en-US" sz="2400" dirty="0">
                <a:effectLst/>
                <a:latin typeface="Calibri"/>
                <a:ea typeface="Calibri"/>
                <a:cs typeface="Times New Roman"/>
              </a:rPr>
              <a:t>) are present is a </a:t>
            </a:r>
            <a:r>
              <a:rPr lang="en-US" sz="2400" dirty="0" err="1">
                <a:effectLst/>
                <a:latin typeface="Calibri"/>
                <a:ea typeface="Calibri"/>
                <a:cs typeface="Times New Roman"/>
              </a:rPr>
              <a:t>Brahmana</a:t>
            </a:r>
            <a:r>
              <a:rPr lang="en-US" sz="2400" dirty="0">
                <a:effectLst/>
                <a:latin typeface="Calibri"/>
                <a:ea typeface="Calibri"/>
                <a:cs typeface="Times New Roman"/>
              </a:rPr>
              <a:t>, and in the </a:t>
            </a:r>
            <a:r>
              <a:rPr lang="en-US" sz="2400" dirty="0" err="1">
                <a:effectLst/>
                <a:latin typeface="Calibri"/>
                <a:ea typeface="Calibri"/>
                <a:cs typeface="Times New Roman"/>
              </a:rPr>
              <a:t>Brahmana</a:t>
            </a:r>
            <a:r>
              <a:rPr lang="en-US" sz="2400" dirty="0">
                <a:effectLst/>
                <a:latin typeface="Calibri"/>
                <a:ea typeface="Calibri"/>
                <a:cs typeface="Times New Roman"/>
              </a:rPr>
              <a:t> in whom the qualities of a </a:t>
            </a:r>
            <a:r>
              <a:rPr lang="en-US" sz="2400" dirty="0" err="1">
                <a:effectLst/>
                <a:latin typeface="Calibri"/>
                <a:ea typeface="Calibri"/>
                <a:cs typeface="Times New Roman"/>
              </a:rPr>
              <a:t>Shūdra</a:t>
            </a:r>
            <a:r>
              <a:rPr lang="en-US" sz="2400" dirty="0">
                <a:effectLst/>
                <a:latin typeface="Calibri"/>
                <a:ea typeface="Calibri"/>
                <a:cs typeface="Times New Roman"/>
              </a:rPr>
              <a:t> are present is a </a:t>
            </a:r>
            <a:r>
              <a:rPr lang="en-US" sz="2400" dirty="0" err="1">
                <a:effectLst/>
                <a:latin typeface="Calibri"/>
                <a:ea typeface="Calibri"/>
                <a:cs typeface="Times New Roman"/>
              </a:rPr>
              <a:t>Shūdra</a:t>
            </a:r>
            <a:r>
              <a:rPr lang="en-US" sz="2400" dirty="0">
                <a:effectLst/>
                <a:latin typeface="Calibri"/>
                <a:ea typeface="Calibri"/>
                <a:cs typeface="Times New Roman"/>
              </a:rPr>
              <a:t> indeed. </a:t>
            </a:r>
            <a:r>
              <a:rPr lang="en-US" sz="2400" b="1" dirty="0">
                <a:effectLst/>
                <a:latin typeface="Calibri"/>
                <a:ea typeface="Calibri"/>
                <a:cs typeface="Times New Roman"/>
              </a:rPr>
              <a:t>Mahabharata 3.177.21</a:t>
            </a:r>
            <a:endParaRPr lang="en-US" sz="2400" dirty="0">
              <a:effectLst/>
              <a:latin typeface="Calibri"/>
              <a:ea typeface="Calibri"/>
              <a:cs typeface="Times New Roman"/>
            </a:endParaRPr>
          </a:p>
          <a:p>
            <a:pPr marL="0" indent="0">
              <a:buFontTx/>
              <a:buNone/>
              <a:defRPr/>
            </a:pPr>
            <a:endParaRPr lang="en-US" dirty="0"/>
          </a:p>
        </p:txBody>
      </p:sp>
      <p:sp>
        <p:nvSpPr>
          <p:cNvPr id="4" name="Slide Number Placeholder 3"/>
          <p:cNvSpPr>
            <a:spLocks noGrp="1"/>
          </p:cNvSpPr>
          <p:nvPr>
            <p:ph type="sldNum" sz="quarter" idx="12"/>
          </p:nvPr>
        </p:nvSpPr>
        <p:spPr/>
        <p:txBody>
          <a:bodyPr/>
          <a:lstStyle/>
          <a:p>
            <a:pPr>
              <a:defRPr/>
            </a:pPr>
            <a:fld id="{0AC64C8D-A406-4F86-8F97-CC04247406ED}" type="slidenum">
              <a:rPr lang="en-US" smtClean="0"/>
              <a:pPr>
                <a:defRPr/>
              </a:pPr>
              <a:t>23</a:t>
            </a:fld>
            <a:endParaRPr lang="en-US"/>
          </a:p>
        </p:txBody>
      </p:sp>
    </p:spTree>
    <p:extLst>
      <p:ext uri="{BB962C8B-B14F-4D97-AF65-F5344CB8AC3E}">
        <p14:creationId xmlns:p14="http://schemas.microsoft.com/office/powerpoint/2010/main" val="824265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91400" cy="914400"/>
          </a:xfrm>
          <a:solidFill>
            <a:srgbClr val="FFCC66"/>
          </a:solidFill>
        </p:spPr>
        <p:txBody>
          <a:bodyPr/>
          <a:lstStyle/>
          <a:p>
            <a:pPr>
              <a:defRPr/>
            </a:pPr>
            <a:r>
              <a:rPr lang="en-US" dirty="0">
                <a:solidFill>
                  <a:srgbClr val="FF0000"/>
                </a:solidFill>
              </a:rPr>
              <a:t>Examples of change of Varna</a:t>
            </a:r>
          </a:p>
        </p:txBody>
      </p:sp>
      <p:sp>
        <p:nvSpPr>
          <p:cNvPr id="3" name="Content Placeholder 2"/>
          <p:cNvSpPr>
            <a:spLocks noGrp="1"/>
          </p:cNvSpPr>
          <p:nvPr>
            <p:ph idx="1"/>
          </p:nvPr>
        </p:nvSpPr>
        <p:spPr>
          <a:xfrm>
            <a:off x="457200" y="990600"/>
            <a:ext cx="8229600" cy="5135563"/>
          </a:xfrm>
        </p:spPr>
        <p:txBody>
          <a:bodyPr/>
          <a:lstStyle/>
          <a:p>
            <a:pPr>
              <a:defRPr/>
            </a:pPr>
            <a:r>
              <a:rPr lang="en-US" dirty="0">
                <a:effectLst/>
              </a:rPr>
              <a:t>I am a reciter of hymns, my father is a doctor, my mother a grinder of corn. We desire to obtain wealth in various actions. </a:t>
            </a:r>
            <a:r>
              <a:rPr lang="en-US" b="1" dirty="0" err="1">
                <a:effectLst/>
              </a:rPr>
              <a:t>Rigveda</a:t>
            </a:r>
            <a:r>
              <a:rPr lang="en-US" b="1" dirty="0">
                <a:effectLst/>
              </a:rPr>
              <a:t> 9.112.3</a:t>
            </a:r>
            <a:endParaRPr lang="en-US" dirty="0">
              <a:effectLst/>
            </a:endParaRPr>
          </a:p>
          <a:p>
            <a:pPr>
              <a:defRPr/>
            </a:pPr>
            <a:r>
              <a:rPr lang="en-US" dirty="0">
                <a:effectLst/>
              </a:rPr>
              <a:t>O </a:t>
            </a:r>
            <a:r>
              <a:rPr lang="en-US" dirty="0" err="1">
                <a:effectLst/>
              </a:rPr>
              <a:t>Indra</a:t>
            </a:r>
            <a:r>
              <a:rPr lang="en-US" dirty="0">
                <a:effectLst/>
              </a:rPr>
              <a:t>, fond of Soma, would you make me the protector of people, or would you make me a ruler, or would you make me a Sage who has consumed Soma, or would you bestow infinite wealth to me?</a:t>
            </a:r>
            <a:r>
              <a:rPr lang="en-US" b="1" dirty="0">
                <a:effectLst/>
              </a:rPr>
              <a:t> </a:t>
            </a:r>
            <a:r>
              <a:rPr lang="en-US" b="1" dirty="0" err="1">
                <a:effectLst/>
              </a:rPr>
              <a:t>Rigveda</a:t>
            </a:r>
            <a:r>
              <a:rPr lang="en-US" b="1" dirty="0">
                <a:effectLst/>
              </a:rPr>
              <a:t> 3.44.5</a:t>
            </a:r>
            <a:endParaRPr lang="en-US" dirty="0">
              <a:effectLst/>
            </a:endParaRPr>
          </a:p>
          <a:p>
            <a:pPr marL="0" indent="0">
              <a:buFontTx/>
              <a:buNone/>
              <a:defRPr/>
            </a:pPr>
            <a:endParaRPr lang="en-US" dirty="0"/>
          </a:p>
        </p:txBody>
      </p:sp>
      <p:sp>
        <p:nvSpPr>
          <p:cNvPr id="4" name="Slide Number Placeholder 3"/>
          <p:cNvSpPr>
            <a:spLocks noGrp="1"/>
          </p:cNvSpPr>
          <p:nvPr>
            <p:ph type="sldNum" sz="quarter" idx="12"/>
          </p:nvPr>
        </p:nvSpPr>
        <p:spPr/>
        <p:txBody>
          <a:bodyPr/>
          <a:lstStyle/>
          <a:p>
            <a:pPr>
              <a:defRPr/>
            </a:pPr>
            <a:fld id="{AC2291E0-67A1-475D-BBB7-B0113A224C86}" type="slidenum">
              <a:rPr lang="en-US" smtClean="0"/>
              <a:pPr>
                <a:defRPr/>
              </a:pPr>
              <a:t>24</a:t>
            </a:fld>
            <a:endParaRPr lang="en-US"/>
          </a:p>
        </p:txBody>
      </p:sp>
    </p:spTree>
    <p:extLst>
      <p:ext uri="{BB962C8B-B14F-4D97-AF65-F5344CB8AC3E}">
        <p14:creationId xmlns:p14="http://schemas.microsoft.com/office/powerpoint/2010/main" val="275347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90000"/>
            </a:schemeClr>
          </a:solidFill>
        </p:spPr>
        <p:txBody>
          <a:bodyPr/>
          <a:lstStyle/>
          <a:p>
            <a:pPr>
              <a:defRPr/>
            </a:pPr>
            <a:r>
              <a:rPr lang="en-US" dirty="0">
                <a:solidFill>
                  <a:srgbClr val="C00000"/>
                </a:solidFill>
              </a:rPr>
              <a:t>Hindu scriptures pray for all</a:t>
            </a:r>
          </a:p>
        </p:txBody>
      </p:sp>
      <p:sp>
        <p:nvSpPr>
          <p:cNvPr id="7" name="Content Placeholder 6"/>
          <p:cNvSpPr>
            <a:spLocks noGrp="1"/>
          </p:cNvSpPr>
          <p:nvPr>
            <p:ph idx="1"/>
          </p:nvPr>
        </p:nvSpPr>
        <p:spPr/>
        <p:txBody>
          <a:bodyPr/>
          <a:lstStyle/>
          <a:p>
            <a:pPr marL="0" indent="0">
              <a:buFontTx/>
              <a:buNone/>
              <a:defRPr/>
            </a:pPr>
            <a:r>
              <a:rPr lang="en-US" dirty="0">
                <a:effectLst/>
              </a:rPr>
              <a:t>Give luster to our </a:t>
            </a:r>
            <a:r>
              <a:rPr lang="en-US" dirty="0" err="1">
                <a:effectLst/>
              </a:rPr>
              <a:t>Brahmanas</a:t>
            </a:r>
            <a:r>
              <a:rPr lang="en-US" dirty="0">
                <a:effectLst/>
              </a:rPr>
              <a:t>, Give luster to our Kshatriyas.</a:t>
            </a:r>
          </a:p>
          <a:p>
            <a:pPr marL="0" indent="0">
              <a:buFontTx/>
              <a:buNone/>
              <a:defRPr/>
            </a:pPr>
            <a:r>
              <a:rPr lang="en-US" dirty="0">
                <a:effectLst/>
              </a:rPr>
              <a:t>Give luster to our </a:t>
            </a:r>
            <a:r>
              <a:rPr lang="en-US" dirty="0" err="1">
                <a:effectLst/>
              </a:rPr>
              <a:t>Vaishyas</a:t>
            </a:r>
            <a:r>
              <a:rPr lang="en-US" dirty="0">
                <a:effectLst/>
              </a:rPr>
              <a:t> and </a:t>
            </a:r>
            <a:r>
              <a:rPr lang="en-US" dirty="0" err="1">
                <a:effectLst/>
              </a:rPr>
              <a:t>Shudras</a:t>
            </a:r>
            <a:r>
              <a:rPr lang="en-US" dirty="0">
                <a:effectLst/>
              </a:rPr>
              <a:t>.</a:t>
            </a:r>
          </a:p>
          <a:p>
            <a:pPr marL="0" indent="0">
              <a:buFontTx/>
              <a:buNone/>
              <a:defRPr/>
            </a:pPr>
            <a:r>
              <a:rPr lang="en-US" dirty="0">
                <a:effectLst/>
              </a:rPr>
              <a:t>Through that luster, give luster to me. </a:t>
            </a:r>
          </a:p>
          <a:p>
            <a:pPr>
              <a:defRPr/>
            </a:pPr>
            <a:r>
              <a:rPr lang="en-US" b="1" dirty="0">
                <a:effectLst/>
              </a:rPr>
              <a:t>Shukla </a:t>
            </a:r>
            <a:r>
              <a:rPr lang="en-US" b="1" dirty="0" err="1">
                <a:effectLst/>
              </a:rPr>
              <a:t>Yajurveda</a:t>
            </a:r>
            <a:r>
              <a:rPr lang="en-US" b="1" dirty="0">
                <a:effectLst/>
              </a:rPr>
              <a:t> (</a:t>
            </a:r>
            <a:r>
              <a:rPr lang="en-US" b="1" dirty="0" err="1">
                <a:effectLst/>
              </a:rPr>
              <a:t>Mādhyandina</a:t>
            </a:r>
            <a:r>
              <a:rPr lang="en-US" b="1" dirty="0">
                <a:effectLst/>
              </a:rPr>
              <a:t> </a:t>
            </a:r>
            <a:r>
              <a:rPr lang="en-US" b="1" dirty="0" err="1">
                <a:effectLst/>
              </a:rPr>
              <a:t>Samhita</a:t>
            </a:r>
            <a:r>
              <a:rPr lang="en-US" b="1" dirty="0">
                <a:effectLst/>
              </a:rPr>
              <a:t>) 18.48 = Krishna </a:t>
            </a:r>
            <a:r>
              <a:rPr lang="en-US" b="1" dirty="0" err="1">
                <a:effectLst/>
              </a:rPr>
              <a:t>Yajurveda</a:t>
            </a:r>
            <a:r>
              <a:rPr lang="en-US" b="1" dirty="0">
                <a:effectLst/>
              </a:rPr>
              <a:t> (Taittiriya </a:t>
            </a:r>
            <a:r>
              <a:rPr lang="en-US" b="1" dirty="0" err="1">
                <a:effectLst/>
              </a:rPr>
              <a:t>Samhita</a:t>
            </a:r>
            <a:r>
              <a:rPr lang="en-US" b="1" dirty="0">
                <a:effectLst/>
              </a:rPr>
              <a:t>) 5.7.6.3-4</a:t>
            </a:r>
            <a:endParaRPr lang="en-US" dirty="0">
              <a:effectLst/>
            </a:endParaRPr>
          </a:p>
          <a:p>
            <a:pPr>
              <a:defRPr/>
            </a:pPr>
            <a:endParaRPr lang="en-US" dirty="0"/>
          </a:p>
        </p:txBody>
      </p:sp>
      <p:sp>
        <p:nvSpPr>
          <p:cNvPr id="4" name="Slide Number Placeholder 3"/>
          <p:cNvSpPr>
            <a:spLocks noGrp="1"/>
          </p:cNvSpPr>
          <p:nvPr>
            <p:ph type="sldNum" sz="quarter" idx="12"/>
          </p:nvPr>
        </p:nvSpPr>
        <p:spPr/>
        <p:txBody>
          <a:bodyPr/>
          <a:lstStyle/>
          <a:p>
            <a:pPr>
              <a:defRPr/>
            </a:pPr>
            <a:fld id="{9B45468D-4D1A-4F3D-BCE5-8F511BF9BF65}" type="slidenum">
              <a:rPr lang="en-US" smtClean="0"/>
              <a:pPr>
                <a:defRPr/>
              </a:pPr>
              <a:t>25</a:t>
            </a:fld>
            <a:endParaRPr lang="en-US"/>
          </a:p>
        </p:txBody>
      </p:sp>
    </p:spTree>
    <p:extLst>
      <p:ext uri="{BB962C8B-B14F-4D97-AF65-F5344CB8AC3E}">
        <p14:creationId xmlns:p14="http://schemas.microsoft.com/office/powerpoint/2010/main" val="199506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38200"/>
          </a:xfrm>
          <a:solidFill>
            <a:srgbClr val="FFFF00"/>
          </a:solidFill>
        </p:spPr>
        <p:txBody>
          <a:bodyPr/>
          <a:lstStyle/>
          <a:p>
            <a:pPr>
              <a:defRPr/>
            </a:pPr>
            <a:r>
              <a:rPr lang="en-US" dirty="0">
                <a:solidFill>
                  <a:srgbClr val="C00000"/>
                </a:solidFill>
              </a:rPr>
              <a:t>Bhagavān speaks to everyone</a:t>
            </a:r>
          </a:p>
        </p:txBody>
      </p:sp>
      <p:sp>
        <p:nvSpPr>
          <p:cNvPr id="4" name="Slide Number Placeholder 3"/>
          <p:cNvSpPr>
            <a:spLocks noGrp="1"/>
          </p:cNvSpPr>
          <p:nvPr>
            <p:ph type="sldNum" sz="quarter" idx="12"/>
          </p:nvPr>
        </p:nvSpPr>
        <p:spPr/>
        <p:txBody>
          <a:bodyPr/>
          <a:lstStyle/>
          <a:p>
            <a:pPr>
              <a:defRPr/>
            </a:pPr>
            <a:fld id="{E7DC4321-59A0-4E58-9006-407146C85848}" type="slidenum">
              <a:rPr lang="en-US" smtClean="0"/>
              <a:pPr>
                <a:defRPr/>
              </a:pPr>
              <a:t>26</a:t>
            </a:fld>
            <a:endParaRPr lang="en-US"/>
          </a:p>
        </p:txBody>
      </p:sp>
      <p:sp>
        <p:nvSpPr>
          <p:cNvPr id="125956" name="Rectangle 4"/>
          <p:cNvSpPr>
            <a:spLocks noChangeArrowheads="1"/>
          </p:cNvSpPr>
          <p:nvPr/>
        </p:nvSpPr>
        <p:spPr bwMode="auto">
          <a:xfrm>
            <a:off x="381000" y="1350963"/>
            <a:ext cx="84582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Char char="•"/>
              <a:defRPr sz="3200">
                <a:solidFill>
                  <a:schemeClr val="tx1"/>
                </a:solidFill>
                <a:latin typeface="Book Antiqua" pitchFamily="18" charset="0"/>
                <a:cs typeface="Arial" charset="0"/>
              </a:defRPr>
            </a:lvl1pPr>
            <a:lvl2pPr marL="742950" indent="-285750" eaLnBrk="0" hangingPunct="0">
              <a:spcBef>
                <a:spcPct val="20000"/>
              </a:spcBef>
              <a:buClr>
                <a:srgbClr val="FF0000"/>
              </a:buClr>
              <a:buChar char="–"/>
              <a:defRPr sz="2800">
                <a:solidFill>
                  <a:schemeClr val="tx1"/>
                </a:solidFill>
                <a:latin typeface="Book Antiqua" pitchFamily="18" charset="0"/>
                <a:cs typeface="Arial" charset="0"/>
              </a:defRPr>
            </a:lvl2pPr>
            <a:lvl3pPr marL="1143000" indent="-228600" eaLnBrk="0" hangingPunct="0">
              <a:spcBef>
                <a:spcPct val="20000"/>
              </a:spcBef>
              <a:buClr>
                <a:srgbClr val="FF0000"/>
              </a:buClr>
              <a:buChar char="•"/>
              <a:defRPr sz="2400">
                <a:solidFill>
                  <a:schemeClr val="tx1"/>
                </a:solidFill>
                <a:latin typeface="Book Antiqua" pitchFamily="18" charset="0"/>
                <a:cs typeface="Arial" charset="0"/>
              </a:defRPr>
            </a:lvl3pPr>
            <a:lvl4pPr marL="1600200" indent="-228600" eaLnBrk="0" hangingPunct="0">
              <a:spcBef>
                <a:spcPct val="20000"/>
              </a:spcBef>
              <a:buClr>
                <a:srgbClr val="FF0000"/>
              </a:buClr>
              <a:buChar char="–"/>
              <a:defRPr sz="2000">
                <a:solidFill>
                  <a:schemeClr val="tx1"/>
                </a:solidFill>
                <a:latin typeface="Book Antiqua" pitchFamily="18" charset="0"/>
                <a:cs typeface="Arial" charset="0"/>
              </a:defRPr>
            </a:lvl4pPr>
            <a:lvl5pPr marL="2057400" indent="-228600" eaLnBrk="0" hangingPunct="0">
              <a:spcBef>
                <a:spcPct val="20000"/>
              </a:spcBef>
              <a:buClr>
                <a:srgbClr val="FF0000"/>
              </a:buClr>
              <a:buChar char="»"/>
              <a:defRPr sz="2000">
                <a:solidFill>
                  <a:schemeClr val="tx1"/>
                </a:solidFill>
                <a:latin typeface="Book Antiqua" pitchFamily="18" charset="0"/>
                <a:cs typeface="Arial" charset="0"/>
              </a:defRPr>
            </a:lvl5pPr>
            <a:lvl6pPr marL="25146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6pPr>
            <a:lvl7pPr marL="29718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7pPr>
            <a:lvl8pPr marL="34290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8pPr>
            <a:lvl9pPr marL="3886200" indent="-228600" eaLnBrk="0" fontAlgn="base" hangingPunct="0">
              <a:spcBef>
                <a:spcPct val="20000"/>
              </a:spcBef>
              <a:spcAft>
                <a:spcPct val="0"/>
              </a:spcAft>
              <a:buClr>
                <a:srgbClr val="FF0000"/>
              </a:buClr>
              <a:buChar char="»"/>
              <a:defRPr sz="2000">
                <a:solidFill>
                  <a:schemeClr val="tx1"/>
                </a:solidFill>
                <a:latin typeface="Book Antiqua" pitchFamily="18" charset="0"/>
                <a:cs typeface="Arial" charset="0"/>
              </a:defRPr>
            </a:lvl9pPr>
          </a:lstStyle>
          <a:p>
            <a:pPr algn="just" eaLnBrk="1" fontAlgn="base" hangingPunct="1">
              <a:lnSpc>
                <a:spcPct val="115000"/>
              </a:lnSpc>
              <a:spcBef>
                <a:spcPct val="0"/>
              </a:spcBef>
              <a:spcAft>
                <a:spcPct val="0"/>
              </a:spcAft>
              <a:buClrTx/>
              <a:buFontTx/>
              <a:buNone/>
              <a:defRPr/>
            </a:pPr>
            <a:r>
              <a:rPr lang="en-US" altLang="en-US" sz="2800">
                <a:solidFill>
                  <a:srgbClr val="000000"/>
                </a:solidFill>
                <a:latin typeface="Calibri" pitchFamily="34" charset="0"/>
                <a:ea typeface="Calibri" pitchFamily="34" charset="0"/>
                <a:cs typeface="Times New Roman" pitchFamily="18" charset="0"/>
              </a:rPr>
              <a:t>Just as we have spoken beneficial words for the Brahmana and the Rulers, to the Shūdra and the Arya (Vaishya), to our kinsmen and to the strangers (so may you too speak beneficial speech to them). </a:t>
            </a:r>
            <a:r>
              <a:rPr lang="en-US" altLang="en-US" sz="2800" b="1">
                <a:solidFill>
                  <a:srgbClr val="000000"/>
                </a:solidFill>
                <a:latin typeface="Calibri" pitchFamily="34" charset="0"/>
                <a:ea typeface="Calibri" pitchFamily="34" charset="0"/>
                <a:cs typeface="Times New Roman" pitchFamily="18" charset="0"/>
              </a:rPr>
              <a:t>Shukla Yajurveda (Mādhyandina Samhita) 26.2</a:t>
            </a:r>
            <a:endParaRPr lang="en-US" altLang="en-US" sz="2800">
              <a:solidFill>
                <a:srgbClr val="000000"/>
              </a:solidFill>
              <a:latin typeface="Calibri" pitchFamily="34" charset="0"/>
              <a:ea typeface="Calibri" pitchFamily="34" charset="0"/>
              <a:cs typeface="Times New Roman" pitchFamily="18" charset="0"/>
            </a:endParaRPr>
          </a:p>
          <a:p>
            <a:pPr algn="just" eaLnBrk="1" fontAlgn="base" hangingPunct="1">
              <a:lnSpc>
                <a:spcPct val="115000"/>
              </a:lnSpc>
              <a:spcBef>
                <a:spcPct val="0"/>
              </a:spcBef>
              <a:spcAft>
                <a:spcPts val="1000"/>
              </a:spcAft>
              <a:buClrTx/>
              <a:buFontTx/>
              <a:buNone/>
              <a:defRPr/>
            </a:pPr>
            <a:r>
              <a:rPr lang="en-US" altLang="en-US" sz="2800">
                <a:solidFill>
                  <a:srgbClr val="000000"/>
                </a:solidFill>
                <a:latin typeface="Calibri" pitchFamily="34" charset="0"/>
                <a:ea typeface="Calibri" pitchFamily="34" charset="0"/>
                <a:cs typeface="Times New Roman" pitchFamily="18" charset="0"/>
              </a:rPr>
              <a:t>May I be beloved of the Brahmanas, the devas on this earth. May I be beloved of the Rulers (Kshatriyas).  May I be beloved by all that see, of the Shūdras and the Āryas. </a:t>
            </a:r>
            <a:r>
              <a:rPr lang="en-US" altLang="en-US" sz="2800" b="1">
                <a:solidFill>
                  <a:srgbClr val="000000"/>
                </a:solidFill>
                <a:latin typeface="Calibri" pitchFamily="34" charset="0"/>
                <a:ea typeface="Calibri" pitchFamily="34" charset="0"/>
                <a:cs typeface="Times New Roman" pitchFamily="18" charset="0"/>
              </a:rPr>
              <a:t>Atharvaveda (Shaunaka Samhita) 19.62.1</a:t>
            </a:r>
            <a:endParaRPr lang="en-US" altLang="en-US" sz="2800">
              <a:solidFill>
                <a:srgbClr val="000000"/>
              </a:solidFill>
              <a:latin typeface="Calibri" pitchFamily="34" charset="0"/>
              <a:ea typeface="Calibri" pitchFamily="34" charset="0"/>
              <a:cs typeface="Times New Roman" pitchFamily="18" charset="0"/>
            </a:endParaRPr>
          </a:p>
          <a:p>
            <a:pPr eaLnBrk="1" fontAlgn="base" hangingPunct="1">
              <a:spcBef>
                <a:spcPct val="0"/>
              </a:spcBef>
              <a:spcAft>
                <a:spcPct val="0"/>
              </a:spcAft>
              <a:buClrTx/>
              <a:buFontTx/>
              <a:buNone/>
              <a:defRPr/>
            </a:pPr>
            <a:r>
              <a:rPr lang="en-US" altLang="en-US" sz="2000">
                <a:solidFill>
                  <a:srgbClr val="000000"/>
                </a:solidFill>
                <a:latin typeface="Calibri" pitchFamily="34" charset="0"/>
                <a:ea typeface="Calibri" pitchFamily="34" charset="0"/>
                <a:cs typeface="Times New Roman" pitchFamily="18" charset="0"/>
              </a:rPr>
              <a:t>In the Vedas, the word Ārya or Arya is sometimes used to denote the Vaishyas because it also means ‘cultivator’. </a:t>
            </a:r>
          </a:p>
        </p:txBody>
      </p:sp>
    </p:spTree>
    <p:extLst>
      <p:ext uri="{BB962C8B-B14F-4D97-AF65-F5344CB8AC3E}">
        <p14:creationId xmlns:p14="http://schemas.microsoft.com/office/powerpoint/2010/main" val="97439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38200"/>
          </a:xfrm>
          <a:solidFill>
            <a:srgbClr val="FFCCFF"/>
          </a:solidFill>
        </p:spPr>
        <p:txBody>
          <a:bodyPr/>
          <a:lstStyle/>
          <a:p>
            <a:pPr>
              <a:defRPr/>
            </a:pPr>
            <a:r>
              <a:rPr lang="en-US" dirty="0" err="1">
                <a:solidFill>
                  <a:srgbClr val="002060"/>
                </a:solidFill>
              </a:rPr>
              <a:t>Bhagavan</a:t>
            </a:r>
            <a:r>
              <a:rPr lang="en-US" dirty="0">
                <a:solidFill>
                  <a:srgbClr val="002060"/>
                </a:solidFill>
              </a:rPr>
              <a:t> is present in All</a:t>
            </a:r>
          </a:p>
        </p:txBody>
      </p:sp>
      <p:sp>
        <p:nvSpPr>
          <p:cNvPr id="4" name="Slide Number Placeholder 3"/>
          <p:cNvSpPr>
            <a:spLocks noGrp="1"/>
          </p:cNvSpPr>
          <p:nvPr>
            <p:ph type="sldNum" sz="quarter" idx="12"/>
          </p:nvPr>
        </p:nvSpPr>
        <p:spPr/>
        <p:txBody>
          <a:bodyPr/>
          <a:lstStyle/>
          <a:p>
            <a:pPr>
              <a:defRPr/>
            </a:pPr>
            <a:fld id="{781EB66C-A62D-4667-8B27-F0621765AA2B}" type="slidenum">
              <a:rPr lang="en-US" smtClean="0"/>
              <a:pPr>
                <a:defRPr/>
              </a:pPr>
              <a:t>27</a:t>
            </a:fld>
            <a:endParaRPr lang="en-US"/>
          </a:p>
        </p:txBody>
      </p:sp>
      <p:pic>
        <p:nvPicPr>
          <p:cNvPr id="12698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1524000"/>
            <a:ext cx="10134600" cy="4114800"/>
          </a:xfrm>
        </p:spPr>
      </p:pic>
    </p:spTree>
    <p:extLst>
      <p:ext uri="{BB962C8B-B14F-4D97-AF65-F5344CB8AC3E}">
        <p14:creationId xmlns:p14="http://schemas.microsoft.com/office/powerpoint/2010/main" val="2918745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75000"/>
            </a:schemeClr>
          </a:solidFill>
          <a:ln>
            <a:solidFill>
              <a:schemeClr val="tx1"/>
            </a:solidFill>
          </a:ln>
        </p:spPr>
        <p:txBody>
          <a:bodyPr/>
          <a:lstStyle/>
          <a:p>
            <a:r>
              <a:rPr lang="en-US" dirty="0">
                <a:solidFill>
                  <a:srgbClr val="C00000"/>
                </a:solidFill>
              </a:rPr>
              <a:t>Stories illustrating Varna Dharma in the Hindu Tradition</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B513BE51-747F-485A-9D00-B678BD289149}" type="slidenum">
              <a:rPr lang="en-US" smtClean="0">
                <a:solidFill>
                  <a:srgbClr val="000000"/>
                </a:solidFill>
                <a:cs typeface="Arial"/>
              </a:rPr>
              <a:pPr fontAlgn="auto">
                <a:spcBef>
                  <a:spcPts val="0"/>
                </a:spcBef>
                <a:spcAft>
                  <a:spcPts val="0"/>
                </a:spcAft>
                <a:defRPr/>
              </a:pPr>
              <a:t>28</a:t>
            </a:fld>
            <a:endParaRPr lang="en-US">
              <a:solidFill>
                <a:srgbClr val="000000"/>
              </a:solidFill>
              <a:cs typeface="Arial"/>
            </a:endParaRPr>
          </a:p>
        </p:txBody>
      </p:sp>
    </p:spTree>
    <p:extLst>
      <p:ext uri="{BB962C8B-B14F-4D97-AF65-F5344CB8AC3E}">
        <p14:creationId xmlns:p14="http://schemas.microsoft.com/office/powerpoint/2010/main" val="1439598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914400"/>
          </a:xfrm>
          <a:solidFill>
            <a:srgbClr val="FFFF00"/>
          </a:solidFill>
        </p:spPr>
        <p:txBody>
          <a:bodyPr/>
          <a:lstStyle/>
          <a:p>
            <a:r>
              <a:rPr lang="en-US" dirty="0">
                <a:solidFill>
                  <a:srgbClr val="FF0000"/>
                </a:solidFill>
              </a:rPr>
              <a:t>Story: </a:t>
            </a:r>
            <a:r>
              <a:rPr lang="en-US" dirty="0" err="1">
                <a:solidFill>
                  <a:srgbClr val="FF0000"/>
                </a:solidFill>
              </a:rPr>
              <a:t>Satyakāma</a:t>
            </a:r>
            <a:r>
              <a:rPr lang="en-US" dirty="0">
                <a:solidFill>
                  <a:srgbClr val="FF0000"/>
                </a:solidFill>
              </a:rPr>
              <a:t> becomes a Rishi</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29</a:t>
            </a:fld>
            <a:endParaRPr lang="en-US">
              <a:solidFill>
                <a:srgbClr val="000000"/>
              </a:solidFil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594360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447800" y="3703638"/>
            <a:ext cx="6858000" cy="3126448"/>
          </a:xfrm>
          <a:prstGeom prst="rect">
            <a:avLst/>
          </a:prstGeom>
        </p:spPr>
      </p:pic>
    </p:spTree>
    <p:extLst>
      <p:ext uri="{BB962C8B-B14F-4D97-AF65-F5344CB8AC3E}">
        <p14:creationId xmlns:p14="http://schemas.microsoft.com/office/powerpoint/2010/main" val="337302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C8898-4A52-4532-986F-5A1ADD1C1DB6}"/>
              </a:ext>
            </a:extLst>
          </p:cNvPr>
          <p:cNvSpPr>
            <a:spLocks noGrp="1"/>
          </p:cNvSpPr>
          <p:nvPr>
            <p:ph type="title"/>
          </p:nvPr>
        </p:nvSpPr>
        <p:spPr>
          <a:xfrm>
            <a:off x="876300" y="0"/>
            <a:ext cx="7391400" cy="457200"/>
          </a:xfrm>
          <a:solidFill>
            <a:srgbClr val="FFFF00"/>
          </a:solidFill>
          <a:ln>
            <a:solidFill>
              <a:srgbClr val="FFC000"/>
            </a:solidFill>
          </a:ln>
        </p:spPr>
        <p:txBody>
          <a:bodyPr/>
          <a:lstStyle/>
          <a:p>
            <a:r>
              <a:rPr lang="en-US" dirty="0">
                <a:solidFill>
                  <a:schemeClr val="accent2">
                    <a:lumMod val="50000"/>
                  </a:schemeClr>
                </a:solidFill>
              </a:rPr>
              <a:t>Points to note on ‘Caste’</a:t>
            </a:r>
          </a:p>
        </p:txBody>
      </p:sp>
      <p:sp>
        <p:nvSpPr>
          <p:cNvPr id="3" name="Content Placeholder 2">
            <a:extLst>
              <a:ext uri="{FF2B5EF4-FFF2-40B4-BE49-F238E27FC236}">
                <a16:creationId xmlns:a16="http://schemas.microsoft.com/office/drawing/2014/main" id="{AADC4025-A8C6-4F17-A8CE-00500BB56F06}"/>
              </a:ext>
            </a:extLst>
          </p:cNvPr>
          <p:cNvSpPr>
            <a:spLocks noGrp="1"/>
          </p:cNvSpPr>
          <p:nvPr>
            <p:ph idx="1"/>
          </p:nvPr>
        </p:nvSpPr>
        <p:spPr>
          <a:xfrm>
            <a:off x="0" y="457200"/>
            <a:ext cx="9144000" cy="6373402"/>
          </a:xfrm>
        </p:spPr>
        <p:txBody>
          <a:bodyPr/>
          <a:lstStyle/>
          <a:p>
            <a:r>
              <a:rPr lang="en-US" sz="2400" dirty="0"/>
              <a:t>Hindu Shastras recognize other systems but focus on Varna.</a:t>
            </a:r>
          </a:p>
          <a:p>
            <a:r>
              <a:rPr lang="en-US" sz="2400" dirty="0"/>
              <a:t>Members of the same Varna can belong to different </a:t>
            </a:r>
            <a:r>
              <a:rPr lang="en-US" sz="2400" dirty="0" err="1"/>
              <a:t>Jatis</a:t>
            </a:r>
            <a:r>
              <a:rPr lang="en-US" sz="2400" dirty="0"/>
              <a:t>. Members of the same </a:t>
            </a:r>
            <a:r>
              <a:rPr lang="en-US" sz="2400" dirty="0" err="1"/>
              <a:t>Jatis</a:t>
            </a:r>
            <a:r>
              <a:rPr lang="en-US" sz="2400" dirty="0"/>
              <a:t> can belong to different Varnas (e.g. Dogra Kshatriyas and Dogra Brahmanas; </a:t>
            </a:r>
            <a:r>
              <a:rPr lang="en-US" sz="2400" dirty="0" err="1"/>
              <a:t>Modha</a:t>
            </a:r>
            <a:r>
              <a:rPr lang="en-US" sz="2400" dirty="0"/>
              <a:t> Vaishyas and </a:t>
            </a:r>
            <a:r>
              <a:rPr lang="en-US" sz="2400" dirty="0" err="1"/>
              <a:t>Modha</a:t>
            </a:r>
            <a:r>
              <a:rPr lang="en-US" sz="2400" dirty="0"/>
              <a:t> Brahmanas).</a:t>
            </a:r>
          </a:p>
          <a:p>
            <a:r>
              <a:rPr lang="en-US" sz="2400" dirty="0"/>
              <a:t>The terms ‘</a:t>
            </a:r>
            <a:r>
              <a:rPr lang="en-US" sz="2400" dirty="0" err="1"/>
              <a:t>Jati</a:t>
            </a:r>
            <a:r>
              <a:rPr lang="en-US" sz="2400" dirty="0"/>
              <a:t>’, ‘Kula’, ‘Varna’ or even ‘Gotra’ are sometimes confused or used interchangeably.</a:t>
            </a:r>
          </a:p>
          <a:p>
            <a:r>
              <a:rPr lang="en-US" sz="2400" dirty="0"/>
              <a:t>Some people even use their ‘Sampradaya’ as their ‘caste’, e.g. </a:t>
            </a:r>
            <a:r>
              <a:rPr lang="en-US" sz="2400" dirty="0" err="1"/>
              <a:t>Dadupanthis</a:t>
            </a:r>
            <a:r>
              <a:rPr lang="en-US" sz="2400" dirty="0"/>
              <a:t>.</a:t>
            </a:r>
          </a:p>
          <a:p>
            <a:r>
              <a:rPr lang="en-US" sz="2400" dirty="0"/>
              <a:t>‘Caste’ is found among practically all residents of Indian subcontinent, including Sikhs, Jains, Buddhists and often also Muslims and Christians. Or it is reflected in their names even after conversion (e.g. Burhan Vani was a Baniya, Maqbool Butt was a ‘Bhatt’ or Brahmana).</a:t>
            </a:r>
          </a:p>
          <a:p>
            <a:r>
              <a:rPr lang="en-US" sz="2400" dirty="0"/>
              <a:t>Within Dharmic traditions, people will often marry across ‘religions’ but not their ‘caste’. E.g. Khatri Hindu-Sikh.</a:t>
            </a:r>
          </a:p>
          <a:p>
            <a:endParaRPr lang="en-US" sz="2400" dirty="0"/>
          </a:p>
        </p:txBody>
      </p:sp>
      <p:sp>
        <p:nvSpPr>
          <p:cNvPr id="4" name="Slide Number Placeholder 3">
            <a:extLst>
              <a:ext uri="{FF2B5EF4-FFF2-40B4-BE49-F238E27FC236}">
                <a16:creationId xmlns:a16="http://schemas.microsoft.com/office/drawing/2014/main" id="{6615A4F0-7B66-44AF-BBD2-73033D2D07EE}"/>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342116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771"/>
            <a:ext cx="7391400" cy="762000"/>
          </a:xfrm>
          <a:solidFill>
            <a:srgbClr val="FFFF00"/>
          </a:solidFill>
        </p:spPr>
        <p:txBody>
          <a:bodyPr/>
          <a:lstStyle/>
          <a:p>
            <a:r>
              <a:rPr lang="en-US" dirty="0">
                <a:solidFill>
                  <a:srgbClr val="FF0000"/>
                </a:solidFill>
              </a:rPr>
              <a:t>Bhagavān gives </a:t>
            </a:r>
            <a:r>
              <a:rPr lang="en-US" dirty="0" err="1">
                <a:solidFill>
                  <a:srgbClr val="FF0000"/>
                </a:solidFill>
              </a:rPr>
              <a:t>Darshan</a:t>
            </a:r>
            <a:r>
              <a:rPr lang="en-US" dirty="0">
                <a:solidFill>
                  <a:srgbClr val="FF0000"/>
                </a:solidFill>
              </a:rPr>
              <a:t> to all</a:t>
            </a:r>
          </a:p>
        </p:txBody>
      </p:sp>
      <p:sp>
        <p:nvSpPr>
          <p:cNvPr id="4" name="Content Placeholder 3"/>
          <p:cNvSpPr>
            <a:spLocks noGrp="1"/>
          </p:cNvSpPr>
          <p:nvPr>
            <p:ph sz="half" idx="2"/>
          </p:nvPr>
        </p:nvSpPr>
        <p:spPr>
          <a:xfrm>
            <a:off x="4648200" y="1066800"/>
            <a:ext cx="4495800" cy="5638800"/>
          </a:xfrm>
        </p:spPr>
        <p:txBody>
          <a:bodyPr/>
          <a:lstStyle/>
          <a:p>
            <a:r>
              <a:rPr lang="en-US" sz="2400" dirty="0"/>
              <a:t>Shiva asked Nandi to move away for </a:t>
            </a:r>
            <a:r>
              <a:rPr lang="en-US" sz="2400" dirty="0" err="1"/>
              <a:t>Nandanar</a:t>
            </a:r>
            <a:r>
              <a:rPr lang="en-US" sz="2400" dirty="0"/>
              <a:t>.</a:t>
            </a:r>
          </a:p>
          <a:p>
            <a:r>
              <a:rPr lang="en-US" sz="2400" dirty="0"/>
              <a:t>Sant </a:t>
            </a:r>
            <a:r>
              <a:rPr lang="en-US" sz="2400" dirty="0" err="1"/>
              <a:t>Ravidas</a:t>
            </a:r>
            <a:r>
              <a:rPr lang="en-US" sz="2400" dirty="0"/>
              <a:t> was a cobbler.</a:t>
            </a:r>
          </a:p>
          <a:p>
            <a:r>
              <a:rPr lang="en-US" sz="2400" dirty="0" err="1"/>
              <a:t>Sena</a:t>
            </a:r>
            <a:r>
              <a:rPr lang="en-US" sz="2400" dirty="0"/>
              <a:t> was a barber.</a:t>
            </a:r>
          </a:p>
          <a:p>
            <a:r>
              <a:rPr lang="en-US" sz="2400" dirty="0"/>
              <a:t>Krishna </a:t>
            </a:r>
            <a:r>
              <a:rPr lang="en-US" sz="2400" dirty="0" err="1"/>
              <a:t>Murti</a:t>
            </a:r>
            <a:r>
              <a:rPr lang="en-US" sz="2400" dirty="0"/>
              <a:t> turned away from priests to give darshan to </a:t>
            </a:r>
            <a:r>
              <a:rPr lang="en-US" sz="2400" dirty="0" err="1"/>
              <a:t>Kanakadasa</a:t>
            </a:r>
            <a:r>
              <a:rPr lang="en-US" sz="2400" dirty="0"/>
              <a:t>. </a:t>
            </a:r>
          </a:p>
          <a:p>
            <a:r>
              <a:rPr lang="en-US" sz="2400" dirty="0"/>
              <a:t>Turtle </a:t>
            </a:r>
            <a:r>
              <a:rPr lang="en-US" sz="2400" dirty="0" err="1"/>
              <a:t>murti</a:t>
            </a:r>
            <a:r>
              <a:rPr lang="en-US" sz="2400" dirty="0"/>
              <a:t> in </a:t>
            </a:r>
            <a:r>
              <a:rPr lang="en-US" sz="2400" dirty="0" err="1"/>
              <a:t>Srikurman</a:t>
            </a:r>
            <a:r>
              <a:rPr lang="en-US" sz="2400" dirty="0"/>
              <a:t> temple rotated away from devotees.</a:t>
            </a:r>
          </a:p>
          <a:p>
            <a:r>
              <a:rPr lang="en-US" sz="2400" dirty="0"/>
              <a:t>The chin of </a:t>
            </a:r>
            <a:r>
              <a:rPr lang="en-US" sz="2400" dirty="0" err="1"/>
              <a:t>Vitthala’s</a:t>
            </a:r>
            <a:r>
              <a:rPr lang="en-US" sz="2400" dirty="0"/>
              <a:t> </a:t>
            </a:r>
            <a:r>
              <a:rPr lang="en-US" sz="2400" dirty="0" err="1"/>
              <a:t>murti</a:t>
            </a:r>
            <a:r>
              <a:rPr lang="en-US" sz="2400" dirty="0"/>
              <a:t> became swollen when the priest slapped the untouchable </a:t>
            </a:r>
            <a:r>
              <a:rPr lang="en-US" sz="2400" dirty="0" err="1"/>
              <a:t>Chokhamela</a:t>
            </a:r>
            <a:r>
              <a:rPr lang="en-US" sz="2400" dirty="0"/>
              <a:t>.</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30</a:t>
            </a:fld>
            <a:endParaRPr lang="en-US">
              <a:solidFill>
                <a:srgbClr val="000000"/>
              </a:solidFill>
              <a:cs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2097087"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51" y="3505200"/>
            <a:ext cx="219931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688" y="862807"/>
            <a:ext cx="204311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9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01000" cy="1066800"/>
          </a:xfrm>
          <a:solidFill>
            <a:srgbClr val="FFFF00"/>
          </a:solidFill>
        </p:spPr>
        <p:txBody>
          <a:bodyPr/>
          <a:lstStyle/>
          <a:p>
            <a:r>
              <a:rPr lang="en-US" dirty="0">
                <a:solidFill>
                  <a:srgbClr val="FF0000"/>
                </a:solidFill>
              </a:rPr>
              <a:t>Many saints had a humble background</a:t>
            </a:r>
          </a:p>
        </p:txBody>
      </p:sp>
      <p:sp>
        <p:nvSpPr>
          <p:cNvPr id="4" name="Content Placeholder 3"/>
          <p:cNvSpPr>
            <a:spLocks noGrp="1"/>
          </p:cNvSpPr>
          <p:nvPr>
            <p:ph sz="half" idx="2"/>
          </p:nvPr>
        </p:nvSpPr>
        <p:spPr>
          <a:xfrm>
            <a:off x="4648200" y="1371600"/>
            <a:ext cx="4038600" cy="1295400"/>
          </a:xfrm>
        </p:spPr>
        <p:txBody>
          <a:bodyPr/>
          <a:lstStyle/>
          <a:p>
            <a:r>
              <a:rPr lang="en-US" dirty="0" err="1"/>
              <a:t>Sena</a:t>
            </a:r>
            <a:r>
              <a:rPr lang="en-US" dirty="0"/>
              <a:t> was a barber</a:t>
            </a:r>
          </a:p>
          <a:p>
            <a:r>
              <a:rPr lang="en-US" dirty="0" err="1"/>
              <a:t>Ravidas</a:t>
            </a:r>
            <a:r>
              <a:rPr lang="en-US" dirty="0"/>
              <a:t> was a cobbler</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31</a:t>
            </a:fld>
            <a:endParaRPr lang="en-US">
              <a:solidFill>
                <a:srgbClr val="000000"/>
              </a:solidFill>
              <a:cs typeface="Aria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16634"/>
            <a:ext cx="279876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14800"/>
            <a:ext cx="4256087"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474" y="2524125"/>
            <a:ext cx="3928426"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214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
            <a:ext cx="8153400" cy="1066801"/>
          </a:xfrm>
          <a:solidFill>
            <a:srgbClr val="FFFF00"/>
          </a:solidFill>
        </p:spPr>
        <p:txBody>
          <a:bodyPr/>
          <a:lstStyle/>
          <a:p>
            <a:r>
              <a:rPr lang="en-US" dirty="0">
                <a:solidFill>
                  <a:srgbClr val="FF0000"/>
                </a:solidFill>
              </a:rPr>
              <a:t>Many Rishis have a humble origin</a:t>
            </a:r>
          </a:p>
        </p:txBody>
      </p:sp>
      <p:sp>
        <p:nvSpPr>
          <p:cNvPr id="4" name="Content Placeholder 3"/>
          <p:cNvSpPr>
            <a:spLocks noGrp="1"/>
          </p:cNvSpPr>
          <p:nvPr>
            <p:ph sz="half" idx="2"/>
          </p:nvPr>
        </p:nvSpPr>
        <p:spPr>
          <a:xfrm>
            <a:off x="2743200" y="914401"/>
            <a:ext cx="6324600" cy="2971800"/>
          </a:xfrm>
        </p:spPr>
        <p:txBody>
          <a:bodyPr/>
          <a:lstStyle/>
          <a:p>
            <a:r>
              <a:rPr lang="en-US" dirty="0"/>
              <a:t>Valmiki was a robber</a:t>
            </a:r>
          </a:p>
          <a:p>
            <a:pPr lvl="1"/>
            <a:r>
              <a:rPr lang="en-US" dirty="0"/>
              <a:t>Became a Rishi, wrote the Ramayana</a:t>
            </a:r>
          </a:p>
          <a:p>
            <a:r>
              <a:rPr lang="en-US" dirty="0" err="1"/>
              <a:t>Namadeva</a:t>
            </a:r>
            <a:r>
              <a:rPr lang="en-US" dirty="0"/>
              <a:t> was a highway robber</a:t>
            </a:r>
          </a:p>
          <a:p>
            <a:pPr lvl="1"/>
            <a:r>
              <a:rPr lang="en-US" dirty="0"/>
              <a:t>Became a great saint</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32</a:t>
            </a:fld>
            <a:endParaRPr lang="en-US">
              <a:solidFill>
                <a:srgbClr val="000000"/>
              </a:solidFill>
              <a:cs typeface="Arial"/>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838200"/>
            <a:ext cx="272550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40099"/>
            <a:ext cx="4800600" cy="351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033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6"/>
            <a:ext cx="8229600" cy="762000"/>
          </a:xfrm>
          <a:solidFill>
            <a:srgbClr val="FFFF00"/>
          </a:solidFill>
        </p:spPr>
        <p:txBody>
          <a:bodyPr/>
          <a:lstStyle/>
          <a:p>
            <a:r>
              <a:rPr lang="en-US" dirty="0">
                <a:solidFill>
                  <a:srgbClr val="FF0000"/>
                </a:solidFill>
              </a:rPr>
              <a:t>Many Rishis have a humble origin</a:t>
            </a:r>
          </a:p>
        </p:txBody>
      </p:sp>
      <p:sp>
        <p:nvSpPr>
          <p:cNvPr id="4" name="Content Placeholder 3"/>
          <p:cNvSpPr>
            <a:spLocks noGrp="1"/>
          </p:cNvSpPr>
          <p:nvPr>
            <p:ph sz="half" idx="2"/>
          </p:nvPr>
        </p:nvSpPr>
        <p:spPr>
          <a:xfrm>
            <a:off x="3048000" y="3511549"/>
            <a:ext cx="5943600" cy="3346451"/>
          </a:xfrm>
        </p:spPr>
        <p:txBody>
          <a:bodyPr/>
          <a:lstStyle/>
          <a:p>
            <a:r>
              <a:rPr lang="en-US" dirty="0"/>
              <a:t>Rishi </a:t>
            </a:r>
            <a:r>
              <a:rPr lang="en-US" dirty="0" err="1"/>
              <a:t>Vashishtha</a:t>
            </a:r>
            <a:r>
              <a:rPr lang="en-US" dirty="0"/>
              <a:t> was born to a dancer.</a:t>
            </a:r>
          </a:p>
          <a:p>
            <a:r>
              <a:rPr lang="en-US" dirty="0"/>
              <a:t>Rishi Vyasa was born to a fisherwoman</a:t>
            </a:r>
          </a:p>
          <a:p>
            <a:r>
              <a:rPr lang="en-US" dirty="0" err="1"/>
              <a:t>Narada</a:t>
            </a:r>
            <a:r>
              <a:rPr lang="en-US" dirty="0"/>
              <a:t> was born to a dancer.</a:t>
            </a:r>
          </a:p>
          <a:p>
            <a:r>
              <a:rPr lang="en-US" dirty="0" err="1"/>
              <a:t>Kavasha</a:t>
            </a:r>
            <a:r>
              <a:rPr lang="en-US" dirty="0"/>
              <a:t> </a:t>
            </a:r>
            <a:r>
              <a:rPr lang="en-US" dirty="0" err="1"/>
              <a:t>Ailusha</a:t>
            </a:r>
            <a:r>
              <a:rPr lang="en-US" dirty="0"/>
              <a:t> and </a:t>
            </a:r>
            <a:r>
              <a:rPr lang="en-US" dirty="0" err="1"/>
              <a:t>Maharshi</a:t>
            </a:r>
            <a:r>
              <a:rPr lang="en-US" dirty="0"/>
              <a:t> </a:t>
            </a:r>
            <a:r>
              <a:rPr lang="en-US" dirty="0" err="1"/>
              <a:t>Aitareya</a:t>
            </a:r>
            <a:r>
              <a:rPr lang="en-US" dirty="0"/>
              <a:t> were sons of maids.</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33</a:t>
            </a:fld>
            <a:endParaRPr lang="en-US">
              <a:solidFill>
                <a:srgbClr val="000000"/>
              </a:solidFill>
              <a:cs typeface="Aria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00" y="911346"/>
            <a:ext cx="2316681" cy="306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42799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Vyasa"/>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0480"/>
            <a:ext cx="2205990" cy="3017520"/>
          </a:xfrm>
          <a:prstGeom prst="rect">
            <a:avLst/>
          </a:prstGeom>
          <a:noFill/>
          <a:ln>
            <a:solidFill>
              <a:schemeClr val="tx1"/>
            </a:solidFill>
          </a:ln>
        </p:spPr>
      </p:pic>
    </p:spTree>
    <p:extLst>
      <p:ext uri="{BB962C8B-B14F-4D97-AF65-F5344CB8AC3E}">
        <p14:creationId xmlns:p14="http://schemas.microsoft.com/office/powerpoint/2010/main" val="203423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656"/>
            <a:ext cx="7391400" cy="1110343"/>
          </a:xfrm>
          <a:solidFill>
            <a:srgbClr val="FFFF00"/>
          </a:solidFill>
          <a:ln>
            <a:solidFill>
              <a:schemeClr val="tx1"/>
            </a:solidFill>
          </a:ln>
        </p:spPr>
        <p:txBody>
          <a:bodyPr/>
          <a:lstStyle/>
          <a:p>
            <a:r>
              <a:rPr lang="en-US" dirty="0">
                <a:solidFill>
                  <a:srgbClr val="C00000"/>
                </a:solidFill>
              </a:rPr>
              <a:t>Sant </a:t>
            </a:r>
            <a:r>
              <a:rPr lang="en-US" dirty="0" err="1">
                <a:solidFill>
                  <a:srgbClr val="C00000"/>
                </a:solidFill>
              </a:rPr>
              <a:t>Ramanuja</a:t>
            </a:r>
            <a:r>
              <a:rPr lang="en-US" dirty="0">
                <a:solidFill>
                  <a:srgbClr val="C00000"/>
                </a:solidFill>
              </a:rPr>
              <a:t> silences his upper caste students</a:t>
            </a:r>
          </a:p>
        </p:txBody>
      </p:sp>
      <p:sp>
        <p:nvSpPr>
          <p:cNvPr id="4" name="Content Placeholder 3"/>
          <p:cNvSpPr>
            <a:spLocks noGrp="1"/>
          </p:cNvSpPr>
          <p:nvPr>
            <p:ph sz="half" idx="2"/>
          </p:nvPr>
        </p:nvSpPr>
        <p:spPr>
          <a:xfrm>
            <a:off x="3886200" y="1143000"/>
            <a:ext cx="5181600" cy="4983163"/>
          </a:xfrm>
        </p:spPr>
        <p:txBody>
          <a:bodyPr/>
          <a:lstStyle/>
          <a:p>
            <a:pPr marL="0" marR="0" indent="0" algn="just">
              <a:lnSpc>
                <a:spcPct val="115000"/>
              </a:lnSpc>
              <a:spcBef>
                <a:spcPts val="0"/>
              </a:spcBef>
              <a:spcAft>
                <a:spcPts val="1000"/>
              </a:spcAft>
              <a:buNone/>
            </a:pPr>
            <a:r>
              <a:rPr lang="en-US" sz="2400" dirty="0">
                <a:effectLst/>
                <a:latin typeface="Calibri"/>
                <a:ea typeface="Calibri"/>
                <a:cs typeface="Calibri"/>
              </a:rPr>
              <a:t>“Knowledge, birth in a great family and wealth can make one arrogant. </a:t>
            </a:r>
            <a:r>
              <a:rPr lang="en-US" sz="2400" dirty="0" err="1">
                <a:effectLst/>
                <a:latin typeface="Calibri"/>
                <a:ea typeface="Calibri"/>
                <a:cs typeface="Calibri"/>
              </a:rPr>
              <a:t>Dhanurdasa</a:t>
            </a:r>
            <a:r>
              <a:rPr lang="en-US" sz="2400" dirty="0">
                <a:effectLst/>
                <a:latin typeface="Calibri"/>
                <a:ea typeface="Calibri"/>
                <a:cs typeface="Calibri"/>
              </a:rPr>
              <a:t> does not have any of these three types of arrogance. The </a:t>
            </a:r>
            <a:r>
              <a:rPr lang="en-US" sz="2400" dirty="0" err="1">
                <a:effectLst/>
                <a:latin typeface="Calibri"/>
                <a:ea typeface="Calibri"/>
                <a:cs typeface="Calibri"/>
              </a:rPr>
              <a:t>Kaveri</a:t>
            </a:r>
            <a:r>
              <a:rPr lang="en-US" sz="2400" dirty="0">
                <a:effectLst/>
                <a:latin typeface="Calibri"/>
                <a:ea typeface="Calibri"/>
                <a:cs typeface="Calibri"/>
              </a:rPr>
              <a:t> River’s water can only clean my external body. But the man’s heart and mind can only be cleaned by the touch of a person like </a:t>
            </a:r>
            <a:r>
              <a:rPr lang="en-US" sz="2400" dirty="0" err="1">
                <a:effectLst/>
                <a:latin typeface="Calibri"/>
                <a:ea typeface="Calibri"/>
                <a:cs typeface="Calibri"/>
              </a:rPr>
              <a:t>Dhanurdasa</a:t>
            </a:r>
            <a:r>
              <a:rPr lang="en-US" sz="2400" dirty="0">
                <a:effectLst/>
                <a:latin typeface="Calibri"/>
                <a:ea typeface="Calibri"/>
                <a:cs typeface="Calibri"/>
              </a:rPr>
              <a:t>, who has no arrogance of wealth, knowledge or birth in an elitist family.”</a:t>
            </a:r>
            <a:endParaRPr lang="en-US" sz="2400" dirty="0">
              <a:effectLst/>
              <a:latin typeface="Calibri"/>
              <a:ea typeface="Calibri"/>
              <a:cs typeface="Mangal"/>
            </a:endParaRPr>
          </a:p>
          <a:p>
            <a:pPr marL="0" indent="0">
              <a:buNone/>
            </a:pPr>
            <a:endParaRPr lang="en-US" dirty="0"/>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34</a:t>
            </a:fld>
            <a:endParaRPr lang="en-US">
              <a:solidFill>
                <a:srgbClr val="000000"/>
              </a:solidFill>
              <a:cs typeface="Aria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657" y="1752600"/>
            <a:ext cx="3840813" cy="307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854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a:solidFill>
            <a:srgbClr val="FFFF00"/>
          </a:solidFill>
          <a:ln>
            <a:solidFill>
              <a:schemeClr val="tx1"/>
            </a:solidFill>
          </a:ln>
        </p:spPr>
        <p:txBody>
          <a:bodyPr/>
          <a:lstStyle/>
          <a:p>
            <a:r>
              <a:rPr lang="en-US" dirty="0">
                <a:solidFill>
                  <a:srgbClr val="C00000"/>
                </a:solidFill>
              </a:rPr>
              <a:t>All humans are a spark of the Divine</a:t>
            </a:r>
          </a:p>
        </p:txBody>
      </p:sp>
      <p:sp>
        <p:nvSpPr>
          <p:cNvPr id="6" name="Content Placeholder 5"/>
          <p:cNvSpPr>
            <a:spLocks noGrp="1"/>
          </p:cNvSpPr>
          <p:nvPr>
            <p:ph sz="half" idx="2"/>
          </p:nvPr>
        </p:nvSpPr>
        <p:spPr/>
        <p:txBody>
          <a:bodyPr/>
          <a:lstStyle/>
          <a:p>
            <a:r>
              <a:rPr lang="en-US" dirty="0"/>
              <a:t>During a sermon, Sant Narayan Guru saw two ‘untouchable’ boys seated behind the audience.</a:t>
            </a:r>
          </a:p>
          <a:p>
            <a:r>
              <a:rPr lang="en-US" dirty="0"/>
              <a:t>Narayan Guru asked them to come to the front and sit with him.</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725A4DD0-0AF9-42C1-A353-AD12612CF2D2}" type="slidenum">
              <a:rPr lang="en-US" smtClean="0">
                <a:solidFill>
                  <a:srgbClr val="000000"/>
                </a:solidFill>
                <a:cs typeface="Arial"/>
              </a:rPr>
              <a:pPr fontAlgn="auto">
                <a:spcBef>
                  <a:spcPts val="0"/>
                </a:spcBef>
                <a:spcAft>
                  <a:spcPts val="0"/>
                </a:spcAft>
                <a:defRPr/>
              </a:pPr>
              <a:t>35</a:t>
            </a:fld>
            <a:endParaRPr lang="en-US">
              <a:solidFill>
                <a:srgbClr val="000000"/>
              </a:solidFill>
              <a:cs typeface="Arial"/>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400" y="1287216"/>
            <a:ext cx="3733800" cy="494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0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1143000"/>
          </a:xfrm>
          <a:solidFill>
            <a:srgbClr val="FFFF00"/>
          </a:solidFill>
          <a:ln>
            <a:solidFill>
              <a:schemeClr val="tx1"/>
            </a:solidFill>
          </a:ln>
        </p:spPr>
        <p:txBody>
          <a:bodyPr/>
          <a:lstStyle/>
          <a:p>
            <a:r>
              <a:rPr lang="en-US" dirty="0">
                <a:solidFill>
                  <a:srgbClr val="C00000"/>
                </a:solidFill>
              </a:rPr>
              <a:t>All humans are a spark of the Divine</a:t>
            </a:r>
          </a:p>
        </p:txBody>
      </p:sp>
      <p:sp>
        <p:nvSpPr>
          <p:cNvPr id="6" name="Content Placeholder 5"/>
          <p:cNvSpPr>
            <a:spLocks noGrp="1"/>
          </p:cNvSpPr>
          <p:nvPr>
            <p:ph sz="half" idx="2"/>
          </p:nvPr>
        </p:nvSpPr>
        <p:spPr>
          <a:xfrm>
            <a:off x="4648200" y="1371600"/>
            <a:ext cx="4038600" cy="5029200"/>
          </a:xfrm>
        </p:spPr>
        <p:txBody>
          <a:bodyPr/>
          <a:lstStyle/>
          <a:p>
            <a:pPr marL="0" indent="0">
              <a:buNone/>
            </a:pPr>
            <a:r>
              <a:rPr lang="en-US" dirty="0" err="1"/>
              <a:t>Shankaracharya</a:t>
            </a:r>
            <a:r>
              <a:rPr lang="en-US" dirty="0"/>
              <a:t> asked a chandāla to move out of his way.</a:t>
            </a:r>
          </a:p>
          <a:p>
            <a:pPr marL="0" indent="0">
              <a:buNone/>
            </a:pPr>
            <a:r>
              <a:rPr lang="en-US" dirty="0"/>
              <a:t>The chandāla asked, “How can I remove the Lord who is in me and also in you?”</a:t>
            </a:r>
          </a:p>
          <a:p>
            <a:pPr marL="0" indent="0">
              <a:buNone/>
            </a:pPr>
            <a:r>
              <a:rPr lang="en-US" dirty="0"/>
              <a:t>When the stunned saint looked at the chandāla, he had a </a:t>
            </a:r>
            <a:r>
              <a:rPr lang="en-US" dirty="0" err="1"/>
              <a:t>darshana</a:t>
            </a:r>
            <a:r>
              <a:rPr lang="en-US" dirty="0"/>
              <a:t> of </a:t>
            </a:r>
            <a:r>
              <a:rPr lang="en-US" dirty="0" err="1"/>
              <a:t>Bhagavan</a:t>
            </a:r>
            <a:r>
              <a:rPr lang="en-US" dirty="0"/>
              <a:t> Shiva.</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725A4DD0-0AF9-42C1-A353-AD12612CF2D2}" type="slidenum">
              <a:rPr lang="en-US" smtClean="0">
                <a:solidFill>
                  <a:srgbClr val="000000"/>
                </a:solidFill>
                <a:cs typeface="Arial"/>
              </a:rPr>
              <a:pPr fontAlgn="auto">
                <a:spcBef>
                  <a:spcPts val="0"/>
                </a:spcBef>
                <a:spcAft>
                  <a:spcPts val="0"/>
                </a:spcAft>
                <a:defRPr/>
              </a:pPr>
              <a:t>36</a:t>
            </a:fld>
            <a:endParaRPr lang="en-US">
              <a:solidFill>
                <a:srgbClr val="000000"/>
              </a:solidFill>
              <a:cs typeface="Arial"/>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298" y="2209800"/>
            <a:ext cx="454089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793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1295400"/>
          </a:xfrm>
          <a:solidFill>
            <a:srgbClr val="FFFF00"/>
          </a:solidFill>
          <a:ln>
            <a:solidFill>
              <a:schemeClr val="tx1"/>
            </a:solidFill>
          </a:ln>
        </p:spPr>
        <p:txBody>
          <a:bodyPr/>
          <a:lstStyle/>
          <a:p>
            <a:r>
              <a:rPr lang="en-US" dirty="0">
                <a:solidFill>
                  <a:srgbClr val="C00000"/>
                </a:solidFill>
              </a:rPr>
              <a:t>Saints love all without prejudice</a:t>
            </a:r>
          </a:p>
        </p:txBody>
      </p:sp>
      <p:sp>
        <p:nvSpPr>
          <p:cNvPr id="6" name="Content Placeholder 5"/>
          <p:cNvSpPr>
            <a:spLocks noGrp="1"/>
          </p:cNvSpPr>
          <p:nvPr>
            <p:ph sz="half" idx="2"/>
          </p:nvPr>
        </p:nvSpPr>
        <p:spPr>
          <a:xfrm>
            <a:off x="4267200" y="1143000"/>
            <a:ext cx="4876800" cy="5715000"/>
          </a:xfrm>
        </p:spPr>
        <p:txBody>
          <a:bodyPr/>
          <a:lstStyle/>
          <a:p>
            <a:pPr marL="0" indent="0">
              <a:buNone/>
            </a:pPr>
            <a:r>
              <a:rPr lang="en-US" dirty="0"/>
              <a:t>Sant </a:t>
            </a:r>
            <a:r>
              <a:rPr lang="en-US" dirty="0" err="1"/>
              <a:t>Eknath’s</a:t>
            </a:r>
            <a:r>
              <a:rPr lang="en-US" dirty="0"/>
              <a:t> love for all cures a leper: </a:t>
            </a:r>
            <a:r>
              <a:rPr lang="en-US" dirty="0" err="1"/>
              <a:t>Eknath</a:t>
            </a:r>
            <a:r>
              <a:rPr lang="en-US" dirty="0"/>
              <a:t> was </a:t>
            </a:r>
            <a:r>
              <a:rPr lang="en-US" dirty="0" err="1"/>
              <a:t>outcasted</a:t>
            </a:r>
            <a:r>
              <a:rPr lang="en-US" dirty="0"/>
              <a:t> for saving the life of a low caste baby. A leper had a dream in which </a:t>
            </a:r>
            <a:r>
              <a:rPr lang="en-US" dirty="0" err="1"/>
              <a:t>Vithoba</a:t>
            </a:r>
            <a:r>
              <a:rPr lang="en-US" dirty="0"/>
              <a:t> asked him to approach </a:t>
            </a:r>
            <a:r>
              <a:rPr lang="en-US" dirty="0" err="1"/>
              <a:t>Eknath</a:t>
            </a:r>
            <a:r>
              <a:rPr lang="en-US" dirty="0"/>
              <a:t> , whose pious act would cure him of his disease.</a:t>
            </a:r>
          </a:p>
          <a:p>
            <a:pPr marL="0" indent="0">
              <a:buNone/>
            </a:pPr>
            <a:r>
              <a:rPr lang="en-US" dirty="0"/>
              <a:t>The </a:t>
            </a:r>
            <a:r>
              <a:rPr lang="en-US" dirty="0" err="1"/>
              <a:t>Brahmanas</a:t>
            </a:r>
            <a:r>
              <a:rPr lang="en-US" dirty="0"/>
              <a:t> realized that </a:t>
            </a:r>
            <a:r>
              <a:rPr lang="en-US" dirty="0" err="1"/>
              <a:t>Eknath’s</a:t>
            </a:r>
            <a:r>
              <a:rPr lang="en-US" dirty="0"/>
              <a:t> universal love made him a great </a:t>
            </a:r>
            <a:r>
              <a:rPr lang="en-US" dirty="0" err="1"/>
              <a:t>sant</a:t>
            </a:r>
            <a:r>
              <a:rPr lang="en-US" dirty="0"/>
              <a:t> in the Lord’s eyes.</a:t>
            </a:r>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725A4DD0-0AF9-42C1-A353-AD12612CF2D2}" type="slidenum">
              <a:rPr lang="en-US" smtClean="0">
                <a:solidFill>
                  <a:srgbClr val="000000"/>
                </a:solidFill>
                <a:cs typeface="Arial"/>
              </a:rPr>
              <a:pPr fontAlgn="auto">
                <a:spcBef>
                  <a:spcPts val="0"/>
                </a:spcBef>
                <a:spcAft>
                  <a:spcPts val="0"/>
                </a:spcAft>
                <a:defRPr/>
              </a:pPr>
              <a:t>37</a:t>
            </a:fld>
            <a:endParaRPr lang="en-US">
              <a:solidFill>
                <a:srgbClr val="000000"/>
              </a:solidFill>
              <a:cs typeface="Arial"/>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657" y="2133600"/>
            <a:ext cx="4038600" cy="32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28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924800" cy="1066800"/>
          </a:xfrm>
          <a:solidFill>
            <a:srgbClr val="FFFF00"/>
          </a:solidFill>
          <a:ln>
            <a:solidFill>
              <a:schemeClr val="tx1"/>
            </a:solidFill>
          </a:ln>
        </p:spPr>
        <p:txBody>
          <a:bodyPr/>
          <a:lstStyle/>
          <a:p>
            <a:r>
              <a:rPr lang="en-US" dirty="0">
                <a:solidFill>
                  <a:srgbClr val="C00000"/>
                </a:solidFill>
              </a:rPr>
              <a:t>Real pollutant is evil and dishonesty, not caste</a:t>
            </a:r>
          </a:p>
        </p:txBody>
      </p:sp>
      <p:sp>
        <p:nvSpPr>
          <p:cNvPr id="4" name="Content Placeholder 3"/>
          <p:cNvSpPr>
            <a:spLocks noGrp="1"/>
          </p:cNvSpPr>
          <p:nvPr>
            <p:ph sz="half" idx="2"/>
          </p:nvPr>
        </p:nvSpPr>
        <p:spPr>
          <a:xfrm>
            <a:off x="4267200" y="1066800"/>
            <a:ext cx="4648200" cy="5638800"/>
          </a:xfrm>
        </p:spPr>
        <p:txBody>
          <a:bodyPr/>
          <a:lstStyle/>
          <a:p>
            <a:pPr marL="0" indent="0">
              <a:buNone/>
            </a:pPr>
            <a:r>
              <a:rPr lang="en-US" dirty="0" err="1">
                <a:effectLst/>
              </a:rPr>
              <a:t>Swamiji</a:t>
            </a:r>
            <a:r>
              <a:rPr lang="en-US" dirty="0">
                <a:effectLst/>
              </a:rPr>
              <a:t> </a:t>
            </a:r>
            <a:r>
              <a:rPr lang="en-US" dirty="0" err="1">
                <a:effectLst/>
              </a:rPr>
              <a:t>Dayanand</a:t>
            </a:r>
            <a:r>
              <a:rPr lang="en-US" dirty="0">
                <a:effectLst/>
              </a:rPr>
              <a:t> Sarasvati said to his barber host, “There is nothing unclean about this roti. It is made of wheat, just as a roti from any other person. Only that food is unclean which is purchased with ill-gotten money, or which has contaminating stuff in it. I will definitely eat the roti offered by you.”</a:t>
            </a:r>
          </a:p>
          <a:p>
            <a:pPr marL="0" indent="0">
              <a:buNone/>
            </a:pPr>
            <a:endParaRPr lang="en-US" dirty="0"/>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1EB1F16B-CA1A-4F73-AC34-ABFD09FA4D36}" type="slidenum">
              <a:rPr lang="en-US" smtClean="0">
                <a:solidFill>
                  <a:srgbClr val="000000"/>
                </a:solidFill>
                <a:cs typeface="Arial"/>
              </a:rPr>
              <a:pPr fontAlgn="auto">
                <a:spcBef>
                  <a:spcPts val="0"/>
                </a:spcBef>
                <a:spcAft>
                  <a:spcPts val="0"/>
                </a:spcAft>
                <a:defRPr/>
              </a:pPr>
              <a:t>38</a:t>
            </a:fld>
            <a:endParaRPr lang="en-US">
              <a:solidFill>
                <a:srgbClr val="000000"/>
              </a:solidFill>
              <a:cs typeface="Arial"/>
            </a:endParaRP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199" y="1447800"/>
            <a:ext cx="422057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337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869A63-0749-4362-945F-0350267857E6}"/>
              </a:ext>
            </a:extLst>
          </p:cNvPr>
          <p:cNvSpPr>
            <a:spLocks noGrp="1"/>
          </p:cNvSpPr>
          <p:nvPr>
            <p:ph type="title"/>
          </p:nvPr>
        </p:nvSpPr>
        <p:spPr>
          <a:xfrm>
            <a:off x="876300" y="0"/>
            <a:ext cx="7391400" cy="609600"/>
          </a:xfrm>
        </p:spPr>
        <p:txBody>
          <a:bodyPr/>
          <a:lstStyle/>
          <a:p>
            <a:r>
              <a:rPr lang="en-US" sz="3200" dirty="0"/>
              <a:t>The ‘Cow, Caste, Curry’ Syndrome</a:t>
            </a:r>
          </a:p>
        </p:txBody>
      </p:sp>
      <p:sp>
        <p:nvSpPr>
          <p:cNvPr id="5" name="Slide Number Placeholder 4">
            <a:extLst>
              <a:ext uri="{FF2B5EF4-FFF2-40B4-BE49-F238E27FC236}">
                <a16:creationId xmlns:a16="http://schemas.microsoft.com/office/drawing/2014/main" id="{ADAC806F-37ED-4C69-B675-F06B0A4F9941}"/>
              </a:ext>
            </a:extLst>
          </p:cNvPr>
          <p:cNvSpPr>
            <a:spLocks noGrp="1"/>
          </p:cNvSpPr>
          <p:nvPr>
            <p:ph type="sldNum" sz="quarter" idx="12"/>
          </p:nvPr>
        </p:nvSpPr>
        <p:spPr/>
        <p:txBody>
          <a:bodyPr/>
          <a:lstStyle/>
          <a:p>
            <a:pPr>
              <a:defRPr/>
            </a:pPr>
            <a:fld id="{1EB1F16B-CA1A-4F73-AC34-ABFD09FA4D36}" type="slidenum">
              <a:rPr lang="en-US" smtClean="0">
                <a:solidFill>
                  <a:srgbClr val="000000"/>
                </a:solidFill>
              </a:rPr>
              <a:pPr>
                <a:defRPr/>
              </a:pPr>
              <a:t>39</a:t>
            </a:fld>
            <a:endParaRPr lang="en-US">
              <a:solidFill>
                <a:srgbClr val="000000"/>
              </a:solidFill>
            </a:endParaRPr>
          </a:p>
        </p:txBody>
      </p:sp>
      <p:pic>
        <p:nvPicPr>
          <p:cNvPr id="2050" name="Picture 2" descr="May be an image of text that says 'WHAT HINDU DHARMA HAS ACTUALLY CREATED .YAJUR SAMA ATHARVA 108 UPANISHADS WHAT HATERS BELIEVE HINDU DHARMA HAS CREATED DARSHANAS GANAPATYAM, VIKRAMSHILA, ORSHIP MANAGEMENT YAKSHAGANAM. CARNATIC MUSIC, VEAVING @HAMSAPAKSHI Sp Adobe Spark'">
            <a:extLst>
              <a:ext uri="{FF2B5EF4-FFF2-40B4-BE49-F238E27FC236}">
                <a16:creationId xmlns:a16="http://schemas.microsoft.com/office/drawing/2014/main" id="{5100D9BE-57B5-4CB7-B831-22C30883C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1"/>
            <a:ext cx="9144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927181-C08C-480A-A4D6-ADC71DC877A1}"/>
              </a:ext>
            </a:extLst>
          </p:cNvPr>
          <p:cNvSpPr txBox="1"/>
          <p:nvPr/>
        </p:nvSpPr>
        <p:spPr>
          <a:xfrm>
            <a:off x="2286000" y="762000"/>
            <a:ext cx="4724400" cy="369332"/>
          </a:xfrm>
          <a:prstGeom prst="rect">
            <a:avLst/>
          </a:prstGeom>
          <a:noFill/>
        </p:spPr>
        <p:txBody>
          <a:bodyPr wrap="square" rtlCol="0">
            <a:spAutoFit/>
          </a:bodyPr>
          <a:lstStyle/>
          <a:p>
            <a:r>
              <a:rPr lang="en-US" dirty="0"/>
              <a:t>Acknowledgement: Deepa </a:t>
            </a:r>
            <a:r>
              <a:rPr lang="en-US" dirty="0" err="1"/>
              <a:t>Bhaskaran</a:t>
            </a:r>
            <a:endParaRPr lang="en-US" dirty="0"/>
          </a:p>
        </p:txBody>
      </p:sp>
    </p:spTree>
    <p:extLst>
      <p:ext uri="{BB962C8B-B14F-4D97-AF65-F5344CB8AC3E}">
        <p14:creationId xmlns:p14="http://schemas.microsoft.com/office/powerpoint/2010/main" val="329364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a:t>Varna and </a:t>
            </a:r>
            <a:r>
              <a:rPr lang="en-US" dirty="0" err="1"/>
              <a:t>Jati</a:t>
            </a:r>
            <a:endParaRPr lang="en-US" dirty="0"/>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F3B3E545-EAB3-4AAA-B066-2C624E81F943}" type="slidenum">
              <a:rPr lang="en-US" smtClean="0">
                <a:solidFill>
                  <a:srgbClr val="000000"/>
                </a:solidFill>
                <a:cs typeface="Arial"/>
              </a:rPr>
              <a:pPr fontAlgn="auto">
                <a:spcBef>
                  <a:spcPts val="0"/>
                </a:spcBef>
                <a:spcAft>
                  <a:spcPts val="0"/>
                </a:spcAft>
                <a:defRPr/>
              </a:pPr>
              <a:t>4</a:t>
            </a:fld>
            <a:endParaRPr lang="en-US">
              <a:solidFill>
                <a:srgbClr val="000000"/>
              </a:solidFill>
              <a:cs typeface="Aria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524000"/>
            <a:ext cx="66865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08FE597-53CD-4302-A41F-7906AC7AE103}"/>
              </a:ext>
            </a:extLst>
          </p:cNvPr>
          <p:cNvSpPr txBox="1"/>
          <p:nvPr/>
        </p:nvSpPr>
        <p:spPr>
          <a:xfrm>
            <a:off x="2743200" y="1098479"/>
            <a:ext cx="4343400" cy="369332"/>
          </a:xfrm>
          <a:prstGeom prst="rect">
            <a:avLst/>
          </a:prstGeom>
          <a:noFill/>
        </p:spPr>
        <p:txBody>
          <a:bodyPr wrap="square" rtlCol="0">
            <a:spAutoFit/>
          </a:bodyPr>
          <a:lstStyle/>
          <a:p>
            <a:r>
              <a:rPr lang="en-US" dirty="0"/>
              <a:t>Courtesy: Hindu American Foundation</a:t>
            </a:r>
          </a:p>
        </p:txBody>
      </p:sp>
    </p:spTree>
    <p:extLst>
      <p:ext uri="{BB962C8B-B14F-4D97-AF65-F5344CB8AC3E}">
        <p14:creationId xmlns:p14="http://schemas.microsoft.com/office/powerpoint/2010/main" val="270673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099C-797E-45B0-BAB7-ACE77FF6A2E5}"/>
              </a:ext>
            </a:extLst>
          </p:cNvPr>
          <p:cNvSpPr>
            <a:spLocks noGrp="1"/>
          </p:cNvSpPr>
          <p:nvPr>
            <p:ph type="title"/>
          </p:nvPr>
        </p:nvSpPr>
        <p:spPr>
          <a:xfrm>
            <a:off x="914400" y="304800"/>
            <a:ext cx="7391400" cy="762000"/>
          </a:xfrm>
        </p:spPr>
        <p:txBody>
          <a:bodyPr wrap="square" anchor="ctr">
            <a:normAutofit/>
          </a:bodyPr>
          <a:lstStyle/>
          <a:p>
            <a:r>
              <a:rPr lang="en-US" dirty="0"/>
              <a:t>Questions</a:t>
            </a:r>
          </a:p>
        </p:txBody>
      </p:sp>
      <p:sp>
        <p:nvSpPr>
          <p:cNvPr id="5" name="Slide Number Placeholder 4">
            <a:extLst>
              <a:ext uri="{FF2B5EF4-FFF2-40B4-BE49-F238E27FC236}">
                <a16:creationId xmlns:a16="http://schemas.microsoft.com/office/drawing/2014/main" id="{6E9F89E5-9E1E-4F9F-8F72-529474E308E4}"/>
              </a:ext>
            </a:extLst>
          </p:cNvPr>
          <p:cNvSpPr>
            <a:spLocks noGrp="1"/>
          </p:cNvSpPr>
          <p:nvPr>
            <p:ph type="sldNum" sz="quarter" idx="12"/>
          </p:nvPr>
        </p:nvSpPr>
        <p:spPr>
          <a:xfrm>
            <a:off x="6553200" y="6245225"/>
            <a:ext cx="2133600" cy="476250"/>
          </a:xfrm>
        </p:spPr>
        <p:txBody>
          <a:bodyPr wrap="square" anchor="t">
            <a:normAutofit/>
          </a:bodyPr>
          <a:lstStyle/>
          <a:p>
            <a:pPr>
              <a:spcAft>
                <a:spcPts val="600"/>
              </a:spcAft>
              <a:defRPr/>
            </a:pPr>
            <a:fld id="{1EB1F16B-CA1A-4F73-AC34-ABFD09FA4D36}" type="slidenum">
              <a:rPr lang="en-US" smtClean="0">
                <a:solidFill>
                  <a:srgbClr val="000000"/>
                </a:solidFill>
              </a:rPr>
              <a:pPr>
                <a:spcAft>
                  <a:spcPts val="600"/>
                </a:spcAft>
                <a:defRPr/>
              </a:pPr>
              <a:t>40</a:t>
            </a:fld>
            <a:endParaRPr lang="en-US">
              <a:solidFill>
                <a:srgbClr val="000000"/>
              </a:solidFill>
            </a:endParaRPr>
          </a:p>
        </p:txBody>
      </p:sp>
      <p:graphicFrame>
        <p:nvGraphicFramePr>
          <p:cNvPr id="8" name="Content Placeholder 5">
            <a:extLst>
              <a:ext uri="{FF2B5EF4-FFF2-40B4-BE49-F238E27FC236}">
                <a16:creationId xmlns:a16="http://schemas.microsoft.com/office/drawing/2014/main" id="{62CD8B8F-F198-4A61-A573-2C57BA8C287F}"/>
              </a:ext>
            </a:extLst>
          </p:cNvPr>
          <p:cNvGraphicFramePr>
            <a:graphicFrameLocks noGrp="1"/>
          </p:cNvGraphicFramePr>
          <p:nvPr>
            <p:ph idx="1"/>
            <p:extLst>
              <p:ext uri="{D42A27DB-BD31-4B8C-83A1-F6EECF244321}">
                <p14:modId xmlns:p14="http://schemas.microsoft.com/office/powerpoint/2010/main" val="206872021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6121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839BA91-4813-4B13-AAC8-3D1E395656ED}"/>
              </a:ext>
            </a:extLst>
          </p:cNvPr>
          <p:cNvSpPr>
            <a:spLocks noGrp="1" noChangeArrowheads="1"/>
          </p:cNvSpPr>
          <p:nvPr>
            <p:ph type="title"/>
          </p:nvPr>
        </p:nvSpPr>
        <p:spPr>
          <a:xfrm>
            <a:off x="-76200" y="27962"/>
            <a:ext cx="9144000" cy="1115037"/>
          </a:xfrm>
        </p:spPr>
        <p:txBody>
          <a:bodyPr/>
          <a:lstStyle/>
          <a:p>
            <a:pPr>
              <a:defRPr/>
            </a:pPr>
            <a:r>
              <a:rPr lang="en-US" sz="4000" b="1" i="1" u="sng" dirty="0">
                <a:solidFill>
                  <a:srgbClr val="006600"/>
                </a:solidFill>
                <a:effectLst>
                  <a:outerShdw blurRad="38100" dist="38100" dir="2700000" algn="tl">
                    <a:srgbClr val="C0C0C0"/>
                  </a:outerShdw>
                </a:effectLst>
              </a:rPr>
              <a:t>My wedding and Caste: Times are changing….</a:t>
            </a:r>
          </a:p>
        </p:txBody>
      </p:sp>
      <p:sp>
        <p:nvSpPr>
          <p:cNvPr id="34819" name="Rectangle 3">
            <a:extLst>
              <a:ext uri="{FF2B5EF4-FFF2-40B4-BE49-F238E27FC236}">
                <a16:creationId xmlns:a16="http://schemas.microsoft.com/office/drawing/2014/main" id="{421941C2-98B4-421E-81CC-A0976198C1C6}"/>
              </a:ext>
            </a:extLst>
          </p:cNvPr>
          <p:cNvSpPr>
            <a:spLocks noGrp="1" noChangeArrowheads="1"/>
          </p:cNvSpPr>
          <p:nvPr>
            <p:ph type="body" idx="1"/>
          </p:nvPr>
        </p:nvSpPr>
        <p:spPr>
          <a:xfrm>
            <a:off x="0" y="1142999"/>
            <a:ext cx="9144000" cy="5715001"/>
          </a:xfrm>
        </p:spPr>
        <p:txBody>
          <a:bodyPr/>
          <a:lstStyle/>
          <a:p>
            <a:r>
              <a:rPr lang="en-US" altLang="en-US" dirty="0"/>
              <a:t>My grandparents belonged to the same Varna (Vaishya), </a:t>
            </a:r>
            <a:r>
              <a:rPr lang="en-US" altLang="en-US" dirty="0" err="1"/>
              <a:t>Jaati</a:t>
            </a:r>
            <a:r>
              <a:rPr lang="en-US" altLang="en-US" dirty="0"/>
              <a:t> (Agrawal) and different Kula but from same region.</a:t>
            </a:r>
          </a:p>
          <a:p>
            <a:r>
              <a:rPr lang="en-US" altLang="en-US" dirty="0"/>
              <a:t>My parents belonged to the same Varna, </a:t>
            </a:r>
            <a:r>
              <a:rPr lang="en-US" altLang="en-US" dirty="0" err="1"/>
              <a:t>Jaati</a:t>
            </a:r>
            <a:r>
              <a:rPr lang="en-US" altLang="en-US" dirty="0"/>
              <a:t> and different Kula and different region (Delhi versus Punjab).</a:t>
            </a:r>
          </a:p>
          <a:p>
            <a:r>
              <a:rPr lang="en-US" altLang="en-US" dirty="0"/>
              <a:t>I and my wife belong to different Varnas (Vaishya, Kshatriya), different </a:t>
            </a:r>
            <a:r>
              <a:rPr lang="en-US" altLang="en-US" dirty="0" err="1"/>
              <a:t>Jaatis</a:t>
            </a:r>
            <a:r>
              <a:rPr lang="en-US" altLang="en-US" dirty="0"/>
              <a:t> (Agrawal, Khatri), different kulas and different regions (Delhi versus Punjab) and of course different Gotras (Goyal versus Bharadwaj)</a:t>
            </a:r>
          </a:p>
        </p:txBody>
      </p:sp>
    </p:spTree>
    <p:extLst>
      <p:ext uri="{BB962C8B-B14F-4D97-AF65-F5344CB8AC3E}">
        <p14:creationId xmlns:p14="http://schemas.microsoft.com/office/powerpoint/2010/main" val="2485694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533400"/>
          </a:xfrm>
          <a:solidFill>
            <a:srgbClr val="FFFF00"/>
          </a:solidFill>
        </p:spPr>
        <p:txBody>
          <a:bodyPr/>
          <a:lstStyle/>
          <a:p>
            <a:pPr>
              <a:defRPr/>
            </a:pPr>
            <a:r>
              <a:rPr lang="en-US" sz="3200" dirty="0">
                <a:solidFill>
                  <a:srgbClr val="C00000"/>
                </a:solidFill>
              </a:rPr>
              <a:t>Discrimination in Other Societies</a:t>
            </a:r>
          </a:p>
        </p:txBody>
      </p:sp>
      <p:sp>
        <p:nvSpPr>
          <p:cNvPr id="3" name="Content Placeholder 2"/>
          <p:cNvSpPr>
            <a:spLocks noGrp="1"/>
          </p:cNvSpPr>
          <p:nvPr>
            <p:ph idx="1"/>
          </p:nvPr>
        </p:nvSpPr>
        <p:spPr>
          <a:xfrm>
            <a:off x="0" y="533400"/>
            <a:ext cx="9144000" cy="6324600"/>
          </a:xfrm>
        </p:spPr>
        <p:txBody>
          <a:bodyPr/>
          <a:lstStyle/>
          <a:p>
            <a:pPr>
              <a:defRPr/>
            </a:pPr>
            <a:r>
              <a:rPr lang="en-US" dirty="0"/>
              <a:t>Christianity – One Body in Christ?</a:t>
            </a:r>
          </a:p>
          <a:p>
            <a:pPr lvl="1">
              <a:defRPr/>
            </a:pPr>
            <a:r>
              <a:rPr lang="en-US" sz="1800" dirty="0"/>
              <a:t>Spread by enslavement of ‘Pagans’, and destruction of their religious heritage.</a:t>
            </a:r>
          </a:p>
          <a:p>
            <a:pPr lvl="1">
              <a:defRPr/>
            </a:pPr>
            <a:r>
              <a:rPr lang="en-US" sz="1800" dirty="0"/>
              <a:t>Indulged in Slave Trade, Colonialism and Imperialism.</a:t>
            </a:r>
          </a:p>
          <a:p>
            <a:pPr lvl="1">
              <a:defRPr/>
            </a:pPr>
            <a:r>
              <a:rPr lang="en-US" sz="1800" dirty="0"/>
              <a:t>Racism against Gypsies, Jews, African Americans etc. continues in the US and other Christian societies.</a:t>
            </a:r>
          </a:p>
          <a:p>
            <a:pPr lvl="1">
              <a:defRPr/>
            </a:pPr>
            <a:r>
              <a:rPr lang="en-US" sz="1800" dirty="0"/>
              <a:t>Racism against non-White Christians: Not a single non-White Pope in 2000 years; Indian nuns made to do menial tasks for White nuns in the West.</a:t>
            </a:r>
          </a:p>
          <a:p>
            <a:pPr lvl="1">
              <a:defRPr/>
            </a:pPr>
            <a:r>
              <a:rPr lang="en-US" sz="1800" dirty="0"/>
              <a:t>Each Christian sect considered others as heretical and destined for hell/slaughter</a:t>
            </a:r>
          </a:p>
          <a:p>
            <a:pPr>
              <a:defRPr/>
            </a:pPr>
            <a:r>
              <a:rPr lang="en-US" dirty="0"/>
              <a:t>Islam – An Egalitarian Faith?</a:t>
            </a:r>
          </a:p>
          <a:p>
            <a:pPr lvl="1">
              <a:defRPr/>
            </a:pPr>
            <a:r>
              <a:rPr lang="en-US" sz="1800" dirty="0"/>
              <a:t>Arab Muslims considered superior to non-Arab Muslims; Sayyad Arabs considered superior to other Arabs. Exploitation of non-Arabs in the Middle East. Suppression of non-Arab communities (e.g. Berber Muslims) in N Africa.</a:t>
            </a:r>
          </a:p>
          <a:p>
            <a:pPr lvl="1">
              <a:defRPr/>
            </a:pPr>
            <a:r>
              <a:rPr lang="en-US" sz="1800" dirty="0"/>
              <a:t>Promoted slavery of and prejudices against Africans. Last countries to abolish slavery were Mauritania and Saudi Arabia in 1960s </a:t>
            </a:r>
            <a:r>
              <a:rPr lang="en-US" sz="1800" dirty="0">
                <a:sym typeface="Wingdings" panose="05000000000000000000" pitchFamily="2" charset="2"/>
              </a:rPr>
              <a:t> both Islamic. Slavery is sanctioned by the Koran.</a:t>
            </a:r>
            <a:endParaRPr lang="en-US" sz="1800" dirty="0"/>
          </a:p>
          <a:p>
            <a:pPr lvl="1">
              <a:defRPr/>
            </a:pPr>
            <a:r>
              <a:rPr lang="en-US" sz="1800" dirty="0"/>
              <a:t>Large scale persecution of non-Muslims through Jihads, terrorism, temple destruction, </a:t>
            </a:r>
            <a:r>
              <a:rPr lang="en-US" sz="1800" dirty="0" err="1"/>
              <a:t>Jizya</a:t>
            </a:r>
            <a:r>
              <a:rPr lang="en-US" sz="1800" dirty="0"/>
              <a:t> taxes etc.</a:t>
            </a:r>
          </a:p>
          <a:p>
            <a:pPr lvl="1">
              <a:defRPr/>
            </a:pPr>
            <a:r>
              <a:rPr lang="en-US" sz="1800" dirty="0"/>
              <a:t>Non-Muslims are second class citizens in Islamic countries.</a:t>
            </a:r>
          </a:p>
          <a:p>
            <a:pPr lvl="1">
              <a:defRPr/>
            </a:pPr>
            <a:r>
              <a:rPr lang="en-US" sz="1800" dirty="0"/>
              <a:t>Shias and Sunnis consider each other inferior to themselves.</a:t>
            </a:r>
          </a:p>
        </p:txBody>
      </p:sp>
      <p:sp>
        <p:nvSpPr>
          <p:cNvPr id="4" name="Slide Number Placeholder 3"/>
          <p:cNvSpPr>
            <a:spLocks noGrp="1"/>
          </p:cNvSpPr>
          <p:nvPr>
            <p:ph type="sldNum" sz="quarter" idx="12"/>
          </p:nvPr>
        </p:nvSpPr>
        <p:spPr/>
        <p:txBody>
          <a:bodyPr/>
          <a:lstStyle/>
          <a:p>
            <a:pPr>
              <a:defRPr/>
            </a:pPr>
            <a:fld id="{0486CFFE-5747-4CF0-8F6C-EF1E0D7B1958}"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626888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305800" cy="685800"/>
          </a:xfrm>
          <a:solidFill>
            <a:srgbClr val="FFCC66"/>
          </a:solidFill>
        </p:spPr>
        <p:txBody>
          <a:bodyPr/>
          <a:lstStyle/>
          <a:p>
            <a:pPr>
              <a:defRPr/>
            </a:pPr>
            <a:r>
              <a:rPr lang="en-US" dirty="0">
                <a:solidFill>
                  <a:srgbClr val="FF0000"/>
                </a:solidFill>
              </a:rPr>
              <a:t>Inequality in Western Societies</a:t>
            </a:r>
          </a:p>
        </p:txBody>
      </p:sp>
      <p:sp>
        <p:nvSpPr>
          <p:cNvPr id="4" name="Slide Number Placeholder 3"/>
          <p:cNvSpPr>
            <a:spLocks noGrp="1"/>
          </p:cNvSpPr>
          <p:nvPr>
            <p:ph type="sldNum" sz="quarter" idx="12"/>
          </p:nvPr>
        </p:nvSpPr>
        <p:spPr/>
        <p:txBody>
          <a:bodyPr/>
          <a:lstStyle/>
          <a:p>
            <a:pPr>
              <a:defRPr/>
            </a:pPr>
            <a:fld id="{F769C337-00A6-4F4E-9467-9349F4BBFF70}" type="slidenum">
              <a:rPr lang="en-US" smtClean="0">
                <a:solidFill>
                  <a:srgbClr val="000000"/>
                </a:solidFill>
              </a:rPr>
              <a:pPr>
                <a:defRPr/>
              </a:pPr>
              <a:t>43</a:t>
            </a:fld>
            <a:endParaRPr lang="en-US">
              <a:solidFill>
                <a:srgbClr val="000000"/>
              </a:solidFill>
            </a:endParaRPr>
          </a:p>
        </p:txBody>
      </p:sp>
      <p:pic>
        <p:nvPicPr>
          <p:cNvPr id="11674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38" y="1524000"/>
            <a:ext cx="8488362" cy="5029200"/>
          </a:xfrm>
          <a:noFill/>
        </p:spPr>
      </p:pic>
      <p:sp>
        <p:nvSpPr>
          <p:cNvPr id="5" name="TextBox 4">
            <a:extLst>
              <a:ext uri="{FF2B5EF4-FFF2-40B4-BE49-F238E27FC236}">
                <a16:creationId xmlns:a16="http://schemas.microsoft.com/office/drawing/2014/main" id="{9A43521B-91FB-4D97-AF98-F7C6088E6433}"/>
              </a:ext>
            </a:extLst>
          </p:cNvPr>
          <p:cNvSpPr txBox="1"/>
          <p:nvPr/>
        </p:nvSpPr>
        <p:spPr>
          <a:xfrm>
            <a:off x="2385219" y="920234"/>
            <a:ext cx="4572000" cy="369332"/>
          </a:xfrm>
          <a:prstGeom prst="rect">
            <a:avLst/>
          </a:prstGeom>
          <a:noFill/>
        </p:spPr>
        <p:txBody>
          <a:bodyPr wrap="square" rtlCol="0">
            <a:spAutoFit/>
          </a:bodyPr>
          <a:lstStyle/>
          <a:p>
            <a:r>
              <a:rPr lang="en-US" dirty="0"/>
              <a:t>Acknowledgement: Kalyan </a:t>
            </a:r>
            <a:r>
              <a:rPr lang="en-US" dirty="0" err="1"/>
              <a:t>Vishwanathan</a:t>
            </a:r>
            <a:endParaRPr lang="en-US" dirty="0"/>
          </a:p>
        </p:txBody>
      </p:sp>
    </p:spTree>
    <p:extLst>
      <p:ext uri="{BB962C8B-B14F-4D97-AF65-F5344CB8AC3E}">
        <p14:creationId xmlns:p14="http://schemas.microsoft.com/office/powerpoint/2010/main" val="1417612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685800"/>
          </a:xfrm>
          <a:solidFill>
            <a:srgbClr val="CCFF66"/>
          </a:solidFill>
        </p:spPr>
        <p:txBody>
          <a:bodyPr/>
          <a:lstStyle/>
          <a:p>
            <a:pPr>
              <a:defRPr/>
            </a:pPr>
            <a:r>
              <a:rPr lang="en-US" u="sng" dirty="0">
                <a:solidFill>
                  <a:srgbClr val="FF0000"/>
                </a:solidFill>
              </a:rPr>
              <a:t>Income Inequality</a:t>
            </a:r>
          </a:p>
        </p:txBody>
      </p:sp>
      <p:sp>
        <p:nvSpPr>
          <p:cNvPr id="4" name="Slide Number Placeholder 3"/>
          <p:cNvSpPr>
            <a:spLocks noGrp="1"/>
          </p:cNvSpPr>
          <p:nvPr>
            <p:ph type="sldNum" sz="quarter" idx="12"/>
          </p:nvPr>
        </p:nvSpPr>
        <p:spPr/>
        <p:txBody>
          <a:bodyPr/>
          <a:lstStyle/>
          <a:p>
            <a:pPr>
              <a:defRPr/>
            </a:pPr>
            <a:fld id="{0FD80F0B-9910-4F3F-AF33-C66FBF438624}" type="slidenum">
              <a:rPr lang="en-US" smtClean="0">
                <a:solidFill>
                  <a:srgbClr val="000000"/>
                </a:solidFill>
              </a:rPr>
              <a:pPr>
                <a:defRPr/>
              </a:pPr>
              <a:t>44</a:t>
            </a:fld>
            <a:endParaRPr lang="en-US">
              <a:solidFill>
                <a:srgbClr val="000000"/>
              </a:solidFill>
            </a:endParaRPr>
          </a:p>
        </p:txBody>
      </p:sp>
      <p:pic>
        <p:nvPicPr>
          <p:cNvPr id="11776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5350" y="1503390"/>
            <a:ext cx="7353300" cy="5186406"/>
          </a:xfrm>
          <a:noFill/>
        </p:spPr>
      </p:pic>
      <p:sp>
        <p:nvSpPr>
          <p:cNvPr id="5" name="TextBox 4">
            <a:extLst>
              <a:ext uri="{FF2B5EF4-FFF2-40B4-BE49-F238E27FC236}">
                <a16:creationId xmlns:a16="http://schemas.microsoft.com/office/drawing/2014/main" id="{C1289414-D03A-4E9B-B706-26B4E9D3C5D6}"/>
              </a:ext>
            </a:extLst>
          </p:cNvPr>
          <p:cNvSpPr txBox="1"/>
          <p:nvPr/>
        </p:nvSpPr>
        <p:spPr>
          <a:xfrm>
            <a:off x="2667000" y="1066800"/>
            <a:ext cx="4572000" cy="369332"/>
          </a:xfrm>
          <a:prstGeom prst="rect">
            <a:avLst/>
          </a:prstGeom>
          <a:noFill/>
        </p:spPr>
        <p:txBody>
          <a:bodyPr wrap="square" rtlCol="0">
            <a:spAutoFit/>
          </a:bodyPr>
          <a:lstStyle/>
          <a:p>
            <a:r>
              <a:rPr lang="en-US" dirty="0"/>
              <a:t>Acknowledgement: Kalyan </a:t>
            </a:r>
            <a:r>
              <a:rPr lang="en-US" dirty="0" err="1"/>
              <a:t>Vishwanathan</a:t>
            </a:r>
            <a:endParaRPr lang="en-US" dirty="0"/>
          </a:p>
        </p:txBody>
      </p:sp>
    </p:spTree>
    <p:extLst>
      <p:ext uri="{BB962C8B-B14F-4D97-AF65-F5344CB8AC3E}">
        <p14:creationId xmlns:p14="http://schemas.microsoft.com/office/powerpoint/2010/main" val="3843738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609600"/>
          </a:xfrm>
          <a:solidFill>
            <a:srgbClr val="FFC000"/>
          </a:solidFill>
        </p:spPr>
        <p:txBody>
          <a:bodyPr/>
          <a:lstStyle/>
          <a:p>
            <a:pPr>
              <a:defRPr/>
            </a:pPr>
            <a:r>
              <a:rPr lang="en-US" dirty="0">
                <a:solidFill>
                  <a:schemeClr val="accent2">
                    <a:lumMod val="50000"/>
                  </a:schemeClr>
                </a:solidFill>
              </a:rPr>
              <a:t>Social </a:t>
            </a:r>
            <a:r>
              <a:rPr lang="en-US" dirty="0" err="1">
                <a:solidFill>
                  <a:schemeClr val="accent2">
                    <a:lumMod val="50000"/>
                  </a:schemeClr>
                </a:solidFill>
              </a:rPr>
              <a:t>Heirarchy</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pPr>
              <a:defRPr/>
            </a:pPr>
            <a:fld id="{542DF3CE-6CD4-4C99-ABF9-161E26F97B07}" type="slidenum">
              <a:rPr lang="en-US" smtClean="0">
                <a:solidFill>
                  <a:srgbClr val="000000"/>
                </a:solidFill>
              </a:rPr>
              <a:pPr>
                <a:defRPr/>
              </a:pPr>
              <a:t>45</a:t>
            </a:fld>
            <a:endParaRPr lang="en-US">
              <a:solidFill>
                <a:srgbClr val="000000"/>
              </a:solidFill>
            </a:endParaRPr>
          </a:p>
        </p:txBody>
      </p:sp>
      <p:pic>
        <p:nvPicPr>
          <p:cNvPr id="11878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91" y="458788"/>
            <a:ext cx="5257800" cy="6399212"/>
          </a:xfrm>
          <a:noFill/>
        </p:spPr>
      </p:pic>
      <p:pic>
        <p:nvPicPr>
          <p:cNvPr id="3" name="Picture 2">
            <a:extLst>
              <a:ext uri="{FF2B5EF4-FFF2-40B4-BE49-F238E27FC236}">
                <a16:creationId xmlns:a16="http://schemas.microsoft.com/office/drawing/2014/main" id="{6BF17495-B171-4828-8E1A-CB9A0B25E1FA}"/>
              </a:ext>
            </a:extLst>
          </p:cNvPr>
          <p:cNvPicPr>
            <a:picLocks noChangeAspect="1"/>
          </p:cNvPicPr>
          <p:nvPr/>
        </p:nvPicPr>
        <p:blipFill>
          <a:blip r:embed="rId3"/>
          <a:stretch>
            <a:fillRect/>
          </a:stretch>
        </p:blipFill>
        <p:spPr>
          <a:xfrm>
            <a:off x="5410200" y="2570903"/>
            <a:ext cx="3581400" cy="858097"/>
          </a:xfrm>
          <a:prstGeom prst="rect">
            <a:avLst/>
          </a:prstGeom>
        </p:spPr>
      </p:pic>
    </p:spTree>
    <p:extLst>
      <p:ext uri="{BB962C8B-B14F-4D97-AF65-F5344CB8AC3E}">
        <p14:creationId xmlns:p14="http://schemas.microsoft.com/office/powerpoint/2010/main" val="3869817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8097-FB10-405D-98DA-58A3B1881985}"/>
              </a:ext>
            </a:extLst>
          </p:cNvPr>
          <p:cNvSpPr>
            <a:spLocks noGrp="1"/>
          </p:cNvSpPr>
          <p:nvPr>
            <p:ph type="title"/>
          </p:nvPr>
        </p:nvSpPr>
        <p:spPr>
          <a:xfrm>
            <a:off x="876300" y="136525"/>
            <a:ext cx="7391400" cy="1158875"/>
          </a:xfrm>
          <a:solidFill>
            <a:srgbClr val="FFFF00"/>
          </a:solidFill>
        </p:spPr>
        <p:txBody>
          <a:bodyPr/>
          <a:lstStyle/>
          <a:p>
            <a:r>
              <a:rPr lang="en-US" dirty="0">
                <a:solidFill>
                  <a:schemeClr val="accent2">
                    <a:lumMod val="50000"/>
                  </a:schemeClr>
                </a:solidFill>
              </a:rPr>
              <a:t>Home Ownership by Race in the US</a:t>
            </a:r>
          </a:p>
        </p:txBody>
      </p:sp>
      <p:pic>
        <p:nvPicPr>
          <p:cNvPr id="5" name="Content Placeholder 4">
            <a:extLst>
              <a:ext uri="{FF2B5EF4-FFF2-40B4-BE49-F238E27FC236}">
                <a16:creationId xmlns:a16="http://schemas.microsoft.com/office/drawing/2014/main" id="{8BF0B644-7DA8-4ADF-ACD0-FA68BF279260}"/>
              </a:ext>
            </a:extLst>
          </p:cNvPr>
          <p:cNvPicPr>
            <a:picLocks noGrp="1" noChangeAspect="1"/>
          </p:cNvPicPr>
          <p:nvPr>
            <p:ph idx="1"/>
          </p:nvPr>
        </p:nvPicPr>
        <p:blipFill>
          <a:blip r:embed="rId2"/>
          <a:stretch>
            <a:fillRect/>
          </a:stretch>
        </p:blipFill>
        <p:spPr>
          <a:xfrm>
            <a:off x="457200" y="2189065"/>
            <a:ext cx="8266075" cy="4294285"/>
          </a:xfrm>
          <a:prstGeom prst="rect">
            <a:avLst/>
          </a:prstGeom>
        </p:spPr>
      </p:pic>
      <p:sp>
        <p:nvSpPr>
          <p:cNvPr id="4" name="Slide Number Placeholder 3">
            <a:extLst>
              <a:ext uri="{FF2B5EF4-FFF2-40B4-BE49-F238E27FC236}">
                <a16:creationId xmlns:a16="http://schemas.microsoft.com/office/drawing/2014/main" id="{ADDFD33C-10D3-4A36-8F88-4250CE044824}"/>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46</a:t>
            </a:fld>
            <a:endParaRPr lang="en-US">
              <a:solidFill>
                <a:srgbClr val="000000"/>
              </a:solidFill>
            </a:endParaRPr>
          </a:p>
        </p:txBody>
      </p:sp>
      <p:sp>
        <p:nvSpPr>
          <p:cNvPr id="6" name="TextBox 5">
            <a:extLst>
              <a:ext uri="{FF2B5EF4-FFF2-40B4-BE49-F238E27FC236}">
                <a16:creationId xmlns:a16="http://schemas.microsoft.com/office/drawing/2014/main" id="{0A5D0C9C-3164-417E-82CA-3B48CE27379B}"/>
              </a:ext>
            </a:extLst>
          </p:cNvPr>
          <p:cNvSpPr txBox="1"/>
          <p:nvPr/>
        </p:nvSpPr>
        <p:spPr>
          <a:xfrm>
            <a:off x="2667000" y="1581608"/>
            <a:ext cx="4572000" cy="369332"/>
          </a:xfrm>
          <a:prstGeom prst="rect">
            <a:avLst/>
          </a:prstGeom>
          <a:noFill/>
        </p:spPr>
        <p:txBody>
          <a:bodyPr wrap="square" rtlCol="0">
            <a:spAutoFit/>
          </a:bodyPr>
          <a:lstStyle/>
          <a:p>
            <a:r>
              <a:rPr lang="en-US" dirty="0"/>
              <a:t>Acknowledgement: Rakesh Bahadur</a:t>
            </a:r>
          </a:p>
        </p:txBody>
      </p:sp>
    </p:spTree>
    <p:extLst>
      <p:ext uri="{BB962C8B-B14F-4D97-AF65-F5344CB8AC3E}">
        <p14:creationId xmlns:p14="http://schemas.microsoft.com/office/powerpoint/2010/main" val="2650455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01000" cy="914400"/>
          </a:xfrm>
          <a:solidFill>
            <a:srgbClr val="FF99FF"/>
          </a:solidFill>
        </p:spPr>
        <p:txBody>
          <a:bodyPr/>
          <a:lstStyle/>
          <a:p>
            <a:pPr>
              <a:defRPr/>
            </a:pPr>
            <a:r>
              <a:rPr lang="en-US" sz="3600" dirty="0">
                <a:solidFill>
                  <a:srgbClr val="002060"/>
                </a:solidFill>
              </a:rPr>
              <a:t>Modern Times and Applicability of  Varna-</a:t>
            </a:r>
            <a:r>
              <a:rPr lang="en-US" sz="3600" dirty="0" err="1">
                <a:solidFill>
                  <a:srgbClr val="002060"/>
                </a:solidFill>
              </a:rPr>
              <a:t>Jāti</a:t>
            </a:r>
            <a:r>
              <a:rPr lang="en-US" sz="3600" dirty="0">
                <a:solidFill>
                  <a:srgbClr val="002060"/>
                </a:solidFill>
              </a:rPr>
              <a:t> Systems</a:t>
            </a:r>
          </a:p>
        </p:txBody>
      </p:sp>
      <p:sp>
        <p:nvSpPr>
          <p:cNvPr id="3" name="Content Placeholder 2"/>
          <p:cNvSpPr>
            <a:spLocks noGrp="1"/>
          </p:cNvSpPr>
          <p:nvPr>
            <p:ph idx="1"/>
          </p:nvPr>
        </p:nvSpPr>
        <p:spPr>
          <a:xfrm>
            <a:off x="0" y="914400"/>
            <a:ext cx="9144000" cy="5943600"/>
          </a:xfrm>
        </p:spPr>
        <p:txBody>
          <a:bodyPr/>
          <a:lstStyle/>
          <a:p>
            <a:pPr>
              <a:defRPr/>
            </a:pPr>
            <a:r>
              <a:rPr lang="en-US" sz="2000" dirty="0"/>
              <a:t>The basic idea that for the stability of the society, all the four sectors (religious/sacerdotal; military/political; economic; service) must exist is correct.</a:t>
            </a:r>
          </a:p>
          <a:p>
            <a:pPr>
              <a:defRPr/>
            </a:pPr>
            <a:r>
              <a:rPr lang="en-US" sz="2000" dirty="0"/>
              <a:t>However, birth-based eligibility of individuals for acquiring specific skills is not fair.</a:t>
            </a:r>
          </a:p>
          <a:p>
            <a:pPr lvl="1">
              <a:defRPr/>
            </a:pPr>
            <a:r>
              <a:rPr lang="en-US" sz="1800" dirty="0"/>
              <a:t>Modern systems of education can accelerate learning. E.g. a person born in a priest’s family can become a soldier.</a:t>
            </a:r>
          </a:p>
          <a:p>
            <a:pPr>
              <a:defRPr/>
            </a:pPr>
            <a:r>
              <a:rPr lang="en-US" sz="2000" dirty="0"/>
              <a:t>Every individual must specialize in one area, but develop sufficient expertise in all the other sectors to be well-rounded.</a:t>
            </a:r>
          </a:p>
          <a:p>
            <a:pPr>
              <a:defRPr/>
            </a:pPr>
            <a:r>
              <a:rPr lang="en-US" sz="2000" dirty="0"/>
              <a:t>Certain hierarchical notions of the Varna system might be more balanced. Society must respect those devoted to religious and spiritual pursuits instead of idolizing rock stars.</a:t>
            </a:r>
          </a:p>
          <a:p>
            <a:pPr>
              <a:defRPr/>
            </a:pPr>
            <a:r>
              <a:rPr lang="en-US" sz="2000" dirty="0"/>
              <a:t>Ban on marrying within one’s own ‘</a:t>
            </a:r>
            <a:r>
              <a:rPr lang="en-US" sz="2000" dirty="0" err="1"/>
              <a:t>gotra</a:t>
            </a:r>
            <a:r>
              <a:rPr lang="en-US" sz="2000" dirty="0"/>
              <a:t>’ or ‘</a:t>
            </a:r>
            <a:r>
              <a:rPr lang="en-US" sz="2000" dirty="0" err="1"/>
              <a:t>pinda</a:t>
            </a:r>
            <a:r>
              <a:rPr lang="en-US" sz="2000" dirty="0"/>
              <a:t>’ reduces the probability of genetic defects (congenital diseases).</a:t>
            </a:r>
          </a:p>
          <a:p>
            <a:pPr>
              <a:defRPr/>
            </a:pPr>
            <a:r>
              <a:rPr lang="en-US" sz="2000" dirty="0"/>
              <a:t>People with more abilities do have more rights, and greater duties and privileges; and vice versa.</a:t>
            </a:r>
          </a:p>
          <a:p>
            <a:pPr>
              <a:defRPr/>
            </a:pPr>
            <a:r>
              <a:rPr lang="en-US" sz="2000" dirty="0"/>
              <a:t>Hinduism is derided as ‘Brahmanism’ and ‘Anti-Brahmanism’ is prevalent.</a:t>
            </a:r>
          </a:p>
          <a:p>
            <a:pPr>
              <a:defRPr/>
            </a:pPr>
            <a:endParaRPr lang="en-US" sz="2000" dirty="0"/>
          </a:p>
        </p:txBody>
      </p:sp>
      <p:sp>
        <p:nvSpPr>
          <p:cNvPr id="4" name="Slide Number Placeholder 3"/>
          <p:cNvSpPr>
            <a:spLocks noGrp="1"/>
          </p:cNvSpPr>
          <p:nvPr>
            <p:ph type="sldNum" sz="quarter" idx="12"/>
          </p:nvPr>
        </p:nvSpPr>
        <p:spPr/>
        <p:txBody>
          <a:bodyPr/>
          <a:lstStyle/>
          <a:p>
            <a:pPr fontAlgn="auto">
              <a:spcBef>
                <a:spcPts val="0"/>
              </a:spcBef>
              <a:spcAft>
                <a:spcPts val="0"/>
              </a:spcAft>
              <a:defRPr/>
            </a:pPr>
            <a:fld id="{8895FE79-EFA6-40BA-94FB-CDF3899612C5}" type="slidenum">
              <a:rPr lang="en-US" smtClean="0">
                <a:solidFill>
                  <a:srgbClr val="000000"/>
                </a:solidFill>
                <a:cs typeface="Arial"/>
              </a:rPr>
              <a:pPr fontAlgn="auto">
                <a:spcBef>
                  <a:spcPts val="0"/>
                </a:spcBef>
                <a:spcAft>
                  <a:spcPts val="0"/>
                </a:spcAft>
                <a:defRPr/>
              </a:pPr>
              <a:t>47</a:t>
            </a:fld>
            <a:endParaRPr lang="en-US" dirty="0">
              <a:solidFill>
                <a:srgbClr val="000000"/>
              </a:solidFill>
              <a:cs typeface="Arial"/>
            </a:endParaRPr>
          </a:p>
        </p:txBody>
      </p:sp>
    </p:spTree>
    <p:extLst>
      <p:ext uri="{BB962C8B-B14F-4D97-AF65-F5344CB8AC3E}">
        <p14:creationId xmlns:p14="http://schemas.microsoft.com/office/powerpoint/2010/main" val="296803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91400" cy="838200"/>
          </a:xfrm>
          <a:solidFill>
            <a:srgbClr val="FFFF00"/>
          </a:solidFill>
          <a:ln>
            <a:solidFill>
              <a:schemeClr val="tx1"/>
            </a:solidFill>
          </a:ln>
        </p:spPr>
        <p:txBody>
          <a:bodyPr/>
          <a:lstStyle/>
          <a:p>
            <a:r>
              <a:rPr lang="en-US" sz="3200" dirty="0">
                <a:solidFill>
                  <a:srgbClr val="C00000"/>
                </a:solidFill>
              </a:rPr>
              <a:t>Caste System: Take Home Message</a:t>
            </a:r>
          </a:p>
        </p:txBody>
      </p:sp>
      <p:sp>
        <p:nvSpPr>
          <p:cNvPr id="3" name="Content Placeholder 2"/>
          <p:cNvSpPr>
            <a:spLocks noGrp="1"/>
          </p:cNvSpPr>
          <p:nvPr>
            <p:ph idx="1"/>
          </p:nvPr>
        </p:nvSpPr>
        <p:spPr>
          <a:xfrm>
            <a:off x="0" y="838200"/>
            <a:ext cx="9144000" cy="6019800"/>
          </a:xfrm>
        </p:spPr>
        <p:txBody>
          <a:bodyPr/>
          <a:lstStyle/>
          <a:p>
            <a:pPr marL="457200" indent="-457200">
              <a:buFont typeface="+mj-lt"/>
              <a:buAutoNum type="arabicPeriod"/>
            </a:pPr>
            <a:r>
              <a:rPr lang="en-US" sz="1800" dirty="0"/>
              <a:t>The word ‘caste’ includes three different systems” Four Social Classes (</a:t>
            </a:r>
            <a:r>
              <a:rPr lang="en-US" sz="1800" dirty="0" err="1"/>
              <a:t>varna</a:t>
            </a:r>
            <a:r>
              <a:rPr lang="en-US" sz="1800" dirty="0"/>
              <a:t>), hereditary community lineage (</a:t>
            </a:r>
            <a:r>
              <a:rPr lang="en-US" sz="1800" dirty="0" err="1"/>
              <a:t>jaati</a:t>
            </a:r>
            <a:r>
              <a:rPr lang="en-US" sz="1800" dirty="0"/>
              <a:t>), and family descent (</a:t>
            </a:r>
            <a:r>
              <a:rPr lang="en-US" sz="1800" dirty="0" err="1"/>
              <a:t>kula</a:t>
            </a:r>
            <a:r>
              <a:rPr lang="en-US" sz="1800" dirty="0"/>
              <a:t>/</a:t>
            </a:r>
            <a:r>
              <a:rPr lang="en-US" sz="1800" dirty="0" err="1"/>
              <a:t>gotra</a:t>
            </a:r>
            <a:r>
              <a:rPr lang="en-US" sz="1800" dirty="0"/>
              <a:t>).</a:t>
            </a:r>
          </a:p>
          <a:p>
            <a:pPr marL="457200" indent="-457200">
              <a:buFont typeface="+mj-lt"/>
              <a:buAutoNum type="arabicPeriod"/>
            </a:pPr>
            <a:r>
              <a:rPr lang="en-US" sz="1800" dirty="0"/>
              <a:t>Initially, the </a:t>
            </a:r>
            <a:r>
              <a:rPr lang="en-US" sz="1800" dirty="0" err="1"/>
              <a:t>varna</a:t>
            </a:r>
            <a:r>
              <a:rPr lang="en-US" sz="1800" dirty="0"/>
              <a:t> system was based on character (</a:t>
            </a:r>
            <a:r>
              <a:rPr lang="en-US" sz="1800" dirty="0" err="1"/>
              <a:t>guna</a:t>
            </a:r>
            <a:r>
              <a:rPr lang="en-US" sz="1800" dirty="0"/>
              <a:t>, </a:t>
            </a:r>
            <a:r>
              <a:rPr lang="en-US" sz="1800" dirty="0" err="1"/>
              <a:t>svabhaava</a:t>
            </a:r>
            <a:r>
              <a:rPr lang="en-US" sz="1800" dirty="0"/>
              <a:t>) and profession (division of labor), but later it became hereditary and discriminatory. This is when the problems started.</a:t>
            </a:r>
          </a:p>
          <a:p>
            <a:pPr marL="457200" indent="-457200">
              <a:buFont typeface="+mj-lt"/>
              <a:buAutoNum type="arabicPeriod"/>
            </a:pPr>
            <a:r>
              <a:rPr lang="en-US" sz="1800" dirty="0"/>
              <a:t>Hindu scriptures, traditions and </a:t>
            </a:r>
            <a:r>
              <a:rPr lang="en-US" sz="1800" dirty="0" err="1"/>
              <a:t>sants</a:t>
            </a:r>
            <a:r>
              <a:rPr lang="en-US" sz="1800" dirty="0"/>
              <a:t> have fought against social discrimination. Many of our greatest Rishis and </a:t>
            </a:r>
            <a:r>
              <a:rPr lang="en-US" sz="1800" dirty="0" err="1"/>
              <a:t>sants</a:t>
            </a:r>
            <a:r>
              <a:rPr lang="en-US" sz="1800" dirty="0"/>
              <a:t> had humble origins and they wrote many of our important scriptures.</a:t>
            </a:r>
          </a:p>
          <a:p>
            <a:pPr marL="457200" indent="-457200">
              <a:buFont typeface="+mj-lt"/>
              <a:buAutoNum type="arabicPeriod"/>
            </a:pPr>
            <a:r>
              <a:rPr lang="en-US" sz="1800" dirty="0"/>
              <a:t>Hindu societies have today made caste based discrimination illegal and ‘low’ castes are catching up with ‘high’ castes, but much more needs to be done.</a:t>
            </a:r>
          </a:p>
          <a:p>
            <a:pPr marL="457200" indent="-457200">
              <a:buFont typeface="+mj-lt"/>
              <a:buAutoNum type="arabicPeriod"/>
            </a:pPr>
            <a:r>
              <a:rPr lang="en-US" sz="1800" dirty="0"/>
              <a:t>All societies have ‘divinely’ sanctioned social injustices and inequalities, and they persist to this day. Hindus were free of evils like racism and slavery. Untouchability has no basis in Hindu scriptures.</a:t>
            </a:r>
          </a:p>
          <a:p>
            <a:pPr marL="457200" indent="-457200">
              <a:buFont typeface="+mj-lt"/>
              <a:buAutoNum type="arabicPeriod"/>
            </a:pPr>
            <a:r>
              <a:rPr lang="en-US" sz="1800" dirty="0"/>
              <a:t>Historically, there were advantages as well as disadvantages of the </a:t>
            </a:r>
            <a:r>
              <a:rPr lang="en-US" sz="1800" dirty="0" err="1"/>
              <a:t>varna</a:t>
            </a:r>
            <a:r>
              <a:rPr lang="en-US" sz="1800" dirty="0"/>
              <a:t> system. </a:t>
            </a:r>
          </a:p>
          <a:p>
            <a:pPr marL="457200" indent="-457200">
              <a:buFont typeface="+mj-lt"/>
              <a:buAutoNum type="arabicPeriod"/>
            </a:pPr>
            <a:r>
              <a:rPr lang="en-US" sz="1800" dirty="0"/>
              <a:t>But today, the </a:t>
            </a:r>
            <a:r>
              <a:rPr lang="en-US" sz="1800" dirty="0" err="1"/>
              <a:t>varna</a:t>
            </a:r>
            <a:r>
              <a:rPr lang="en-US" sz="1800" dirty="0"/>
              <a:t> and </a:t>
            </a:r>
            <a:r>
              <a:rPr lang="en-US" sz="1800" dirty="0" err="1"/>
              <a:t>jaati</a:t>
            </a:r>
            <a:r>
              <a:rPr lang="en-US" sz="1800" dirty="0"/>
              <a:t> system are not very relevant and have no real benefits, but exogamy based on </a:t>
            </a:r>
            <a:r>
              <a:rPr lang="en-US" sz="1800" dirty="0" err="1"/>
              <a:t>gotra</a:t>
            </a:r>
            <a:r>
              <a:rPr lang="en-US" sz="1800" dirty="0"/>
              <a:t> differences must be encouraged. We must have the skills of all castes even when </a:t>
            </a:r>
            <a:r>
              <a:rPr lang="en-US" sz="1800" dirty="0" err="1"/>
              <a:t>focussing</a:t>
            </a:r>
            <a:r>
              <a:rPr lang="en-US" sz="1800" dirty="0"/>
              <a:t> on one particular profession to succeed in life.</a:t>
            </a:r>
          </a:p>
        </p:txBody>
      </p:sp>
      <p:sp>
        <p:nvSpPr>
          <p:cNvPr id="4" name="Slide Number Placeholder 3"/>
          <p:cNvSpPr>
            <a:spLocks noGrp="1"/>
          </p:cNvSpPr>
          <p:nvPr>
            <p:ph type="sldNum" sz="quarter" idx="12"/>
          </p:nvPr>
        </p:nvSpPr>
        <p:spPr/>
        <p:txBody>
          <a:bodyPr/>
          <a:lstStyle/>
          <a:p>
            <a:pPr>
              <a:defRPr/>
            </a:pPr>
            <a:fld id="{F3B3E545-EAB3-4AAA-B066-2C624E81F943}" type="slidenum">
              <a:rPr lang="en-US" smtClean="0"/>
              <a:pPr>
                <a:defRPr/>
              </a:pPr>
              <a:t>48</a:t>
            </a:fld>
            <a:endParaRPr lang="en-US"/>
          </a:p>
        </p:txBody>
      </p:sp>
    </p:spTree>
    <p:extLst>
      <p:ext uri="{BB962C8B-B14F-4D97-AF65-F5344CB8AC3E}">
        <p14:creationId xmlns:p14="http://schemas.microsoft.com/office/powerpoint/2010/main" val="524347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80D0-01DC-4B45-B1A8-4E3F53978678}"/>
              </a:ext>
            </a:extLst>
          </p:cNvPr>
          <p:cNvSpPr>
            <a:spLocks noGrp="1"/>
          </p:cNvSpPr>
          <p:nvPr>
            <p:ph type="title"/>
          </p:nvPr>
        </p:nvSpPr>
        <p:spPr>
          <a:xfrm>
            <a:off x="876300" y="0"/>
            <a:ext cx="7391400" cy="533400"/>
          </a:xfrm>
          <a:solidFill>
            <a:srgbClr val="FFFF00"/>
          </a:solidFill>
        </p:spPr>
        <p:txBody>
          <a:bodyPr/>
          <a:lstStyle/>
          <a:p>
            <a:r>
              <a:rPr lang="en-US" dirty="0" err="1">
                <a:solidFill>
                  <a:srgbClr val="FF0000"/>
                </a:solidFill>
              </a:rPr>
              <a:t>Jati</a:t>
            </a:r>
            <a:endParaRPr lang="en-US" dirty="0">
              <a:solidFill>
                <a:srgbClr val="FF0000"/>
              </a:solidFill>
            </a:endParaRPr>
          </a:p>
        </p:txBody>
      </p:sp>
      <p:sp>
        <p:nvSpPr>
          <p:cNvPr id="3" name="Content Placeholder 2">
            <a:extLst>
              <a:ext uri="{FF2B5EF4-FFF2-40B4-BE49-F238E27FC236}">
                <a16:creationId xmlns:a16="http://schemas.microsoft.com/office/drawing/2014/main" id="{9673DE46-4993-44DC-9650-BCAF9065814C}"/>
              </a:ext>
            </a:extLst>
          </p:cNvPr>
          <p:cNvSpPr>
            <a:spLocks noGrp="1"/>
          </p:cNvSpPr>
          <p:nvPr>
            <p:ph idx="1"/>
          </p:nvPr>
        </p:nvSpPr>
        <p:spPr>
          <a:xfrm>
            <a:off x="76200" y="685800"/>
            <a:ext cx="8991600" cy="5440364"/>
          </a:xfrm>
        </p:spPr>
        <p:txBody>
          <a:bodyPr/>
          <a:lstStyle/>
          <a:p>
            <a:r>
              <a:rPr lang="en-US" sz="2800" dirty="0"/>
              <a:t>Hereditary, typically endogamous groups, over 3000 (estimated).</a:t>
            </a:r>
          </a:p>
          <a:p>
            <a:r>
              <a:rPr lang="en-US" sz="2800" dirty="0"/>
              <a:t>According to </a:t>
            </a:r>
            <a:r>
              <a:rPr lang="en-US" sz="2800" dirty="0" err="1"/>
              <a:t>Dharmashastras</a:t>
            </a:r>
            <a:r>
              <a:rPr lang="en-US" sz="2800" dirty="0"/>
              <a:t> lists, </a:t>
            </a:r>
            <a:r>
              <a:rPr lang="en-US" sz="2800" dirty="0" err="1"/>
              <a:t>Jati</a:t>
            </a:r>
            <a:r>
              <a:rPr lang="en-US" sz="2800" dirty="0"/>
              <a:t> arises from a mixture of Varnas. When examined, the lists indicate that the group got their ‘</a:t>
            </a:r>
            <a:r>
              <a:rPr lang="en-US" sz="2800" dirty="0" err="1"/>
              <a:t>vritti</a:t>
            </a:r>
            <a:r>
              <a:rPr lang="en-US" sz="2800" dirty="0"/>
              <a:t>’ (profession) from father, and their general lifestyle and behavior (‘</a:t>
            </a:r>
            <a:r>
              <a:rPr lang="en-US" sz="2800" dirty="0" err="1"/>
              <a:t>vaartaa</a:t>
            </a:r>
            <a:r>
              <a:rPr lang="en-US" sz="2800" dirty="0"/>
              <a:t>’) from Mother. E.g. </a:t>
            </a:r>
            <a:r>
              <a:rPr lang="en-US" sz="2800" dirty="0" err="1"/>
              <a:t>Yavanas</a:t>
            </a:r>
            <a:r>
              <a:rPr lang="en-US" sz="2800" dirty="0"/>
              <a:t> resulted from ‘Kshatriya fathers marrying Shudra mothers.’</a:t>
            </a:r>
          </a:p>
          <a:p>
            <a:r>
              <a:rPr lang="en-US" sz="2800" dirty="0"/>
              <a:t>List of </a:t>
            </a:r>
            <a:r>
              <a:rPr lang="en-US" sz="2800" dirty="0" err="1"/>
              <a:t>Jatis</a:t>
            </a:r>
            <a:r>
              <a:rPr lang="en-US" sz="2800" dirty="0"/>
              <a:t> keeps growing with newer shastras.</a:t>
            </a:r>
          </a:p>
          <a:p>
            <a:r>
              <a:rPr lang="en-US" sz="2800" dirty="0"/>
              <a:t>In reality, </a:t>
            </a:r>
            <a:r>
              <a:rPr lang="en-US" sz="2800" dirty="0" err="1"/>
              <a:t>Jatis</a:t>
            </a:r>
            <a:r>
              <a:rPr lang="en-US" sz="2800" dirty="0"/>
              <a:t> are communities that gradually became a part of the Hindu society.</a:t>
            </a:r>
          </a:p>
          <a:p>
            <a:r>
              <a:rPr lang="en-US" sz="2800" dirty="0" err="1"/>
              <a:t>Tribals</a:t>
            </a:r>
            <a:r>
              <a:rPr lang="en-US" sz="2800" dirty="0"/>
              <a:t> became a part of the Hindu community peacefully through the </a:t>
            </a:r>
            <a:r>
              <a:rPr lang="en-US" sz="2800" dirty="0" err="1"/>
              <a:t>Jaati</a:t>
            </a:r>
            <a:r>
              <a:rPr lang="en-US" sz="2800" dirty="0"/>
              <a:t> system.</a:t>
            </a:r>
          </a:p>
        </p:txBody>
      </p:sp>
      <p:sp>
        <p:nvSpPr>
          <p:cNvPr id="4" name="Slide Number Placeholder 3">
            <a:extLst>
              <a:ext uri="{FF2B5EF4-FFF2-40B4-BE49-F238E27FC236}">
                <a16:creationId xmlns:a16="http://schemas.microsoft.com/office/drawing/2014/main" id="{49E2275F-5A48-4415-B7D7-B9D147074F43}"/>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9000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EDA2-195C-4BC5-AAF0-51F7ECBF73AC}"/>
              </a:ext>
            </a:extLst>
          </p:cNvPr>
          <p:cNvSpPr>
            <a:spLocks noGrp="1"/>
          </p:cNvSpPr>
          <p:nvPr>
            <p:ph type="title"/>
          </p:nvPr>
        </p:nvSpPr>
        <p:spPr>
          <a:xfrm>
            <a:off x="990600" y="0"/>
            <a:ext cx="7391400" cy="533400"/>
          </a:xfrm>
          <a:solidFill>
            <a:srgbClr val="FFFF00"/>
          </a:solidFill>
        </p:spPr>
        <p:txBody>
          <a:bodyPr/>
          <a:lstStyle/>
          <a:p>
            <a:r>
              <a:rPr lang="en-US" dirty="0">
                <a:solidFill>
                  <a:srgbClr val="FF0000"/>
                </a:solidFill>
              </a:rPr>
              <a:t>Gotra and </a:t>
            </a:r>
            <a:r>
              <a:rPr lang="en-US" dirty="0" err="1">
                <a:solidFill>
                  <a:srgbClr val="FF0000"/>
                </a:solidFill>
              </a:rPr>
              <a:t>Pravara</a:t>
            </a:r>
            <a:endParaRPr lang="en-US" dirty="0">
              <a:solidFill>
                <a:srgbClr val="FF0000"/>
              </a:solidFill>
            </a:endParaRPr>
          </a:p>
        </p:txBody>
      </p:sp>
      <p:sp>
        <p:nvSpPr>
          <p:cNvPr id="3" name="Content Placeholder 2">
            <a:extLst>
              <a:ext uri="{FF2B5EF4-FFF2-40B4-BE49-F238E27FC236}">
                <a16:creationId xmlns:a16="http://schemas.microsoft.com/office/drawing/2014/main" id="{E75E3AAC-04ED-4B62-9F13-8A2515F6A71B}"/>
              </a:ext>
            </a:extLst>
          </p:cNvPr>
          <p:cNvSpPr>
            <a:spLocks noGrp="1"/>
          </p:cNvSpPr>
          <p:nvPr>
            <p:ph idx="1"/>
          </p:nvPr>
        </p:nvSpPr>
        <p:spPr>
          <a:xfrm>
            <a:off x="0" y="762000"/>
            <a:ext cx="9067800" cy="6096000"/>
          </a:xfrm>
        </p:spPr>
        <p:txBody>
          <a:bodyPr/>
          <a:lstStyle/>
          <a:p>
            <a:r>
              <a:rPr lang="en-US" sz="2800" dirty="0"/>
              <a:t>Gotra is lineage from one’s father’s family (patrilineal). All Gotras are said to originate from the </a:t>
            </a:r>
            <a:r>
              <a:rPr lang="en-US" sz="2800" dirty="0" err="1"/>
              <a:t>Saptarshis</a:t>
            </a:r>
            <a:r>
              <a:rPr lang="en-US" sz="2800" dirty="0"/>
              <a:t> (seven or more Rishis).</a:t>
            </a:r>
          </a:p>
          <a:p>
            <a:r>
              <a:rPr lang="en-US" sz="2800" dirty="0"/>
              <a:t>Wife gets the gotra of the husband after her marriage.</a:t>
            </a:r>
          </a:p>
          <a:p>
            <a:r>
              <a:rPr lang="en-US" sz="2800" dirty="0"/>
              <a:t>Same gotra (‘</a:t>
            </a:r>
            <a:r>
              <a:rPr lang="en-US" sz="2800" dirty="0" err="1"/>
              <a:t>sagotra</a:t>
            </a:r>
            <a:r>
              <a:rPr lang="en-US" sz="2800" dirty="0"/>
              <a:t>’) marriages are prohibited. Ensures mixing of family lineages.</a:t>
            </a:r>
          </a:p>
          <a:p>
            <a:r>
              <a:rPr lang="en-US" sz="2800" dirty="0"/>
              <a:t>If the Gotra is not known, default gotras like ‘</a:t>
            </a:r>
            <a:r>
              <a:rPr lang="en-US" sz="2800" dirty="0" err="1"/>
              <a:t>Kashyapa</a:t>
            </a:r>
            <a:r>
              <a:rPr lang="en-US" sz="2800" dirty="0"/>
              <a:t>’ and ‘</a:t>
            </a:r>
            <a:r>
              <a:rPr lang="en-US" sz="2800" dirty="0" err="1"/>
              <a:t>Bhaarata</a:t>
            </a:r>
            <a:r>
              <a:rPr lang="en-US" sz="2800" dirty="0"/>
              <a:t>’ are assigned. Or that of their Purohit is assigned.</a:t>
            </a:r>
          </a:p>
          <a:p>
            <a:r>
              <a:rPr lang="en-US" sz="2800" dirty="0"/>
              <a:t>‘</a:t>
            </a:r>
            <a:r>
              <a:rPr lang="en-US" sz="2800" dirty="0" err="1"/>
              <a:t>Pravara</a:t>
            </a:r>
            <a:r>
              <a:rPr lang="en-US" sz="2800" dirty="0"/>
              <a:t>’ is a list of distinguished Rishis (seven or less) within the same Gotra.</a:t>
            </a:r>
          </a:p>
          <a:p>
            <a:r>
              <a:rPr lang="en-US" sz="2800" dirty="0"/>
              <a:t>Most Hindus do not know their </a:t>
            </a:r>
            <a:r>
              <a:rPr lang="en-US" sz="2800" dirty="0" err="1"/>
              <a:t>Pravara</a:t>
            </a:r>
            <a:r>
              <a:rPr lang="en-US" sz="2800" dirty="0"/>
              <a:t> or even Gotra.</a:t>
            </a:r>
          </a:p>
        </p:txBody>
      </p:sp>
      <p:sp>
        <p:nvSpPr>
          <p:cNvPr id="4" name="Slide Number Placeholder 3">
            <a:extLst>
              <a:ext uri="{FF2B5EF4-FFF2-40B4-BE49-F238E27FC236}">
                <a16:creationId xmlns:a16="http://schemas.microsoft.com/office/drawing/2014/main" id="{B39ADFEC-86D9-4CCE-8DC3-9F008D48BB28}"/>
              </a:ext>
            </a:extLst>
          </p:cNvPr>
          <p:cNvSpPr>
            <a:spLocks noGrp="1"/>
          </p:cNvSpPr>
          <p:nvPr>
            <p:ph type="sldNum" sz="quarter" idx="12"/>
          </p:nvPr>
        </p:nvSpPr>
        <p:spPr/>
        <p:txBody>
          <a:bodyPr/>
          <a:lstStyle/>
          <a:p>
            <a:pPr>
              <a:defRPr/>
            </a:pPr>
            <a:fld id="{27222966-EB9E-4241-8A54-FBA94B3D9E65}"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46573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685800" y="228600"/>
            <a:ext cx="7772400" cy="762000"/>
          </a:xfrm>
        </p:spPr>
        <p:txBody>
          <a:bodyPr/>
          <a:lstStyle/>
          <a:p>
            <a:pPr>
              <a:defRPr/>
            </a:pPr>
            <a:r>
              <a:rPr lang="en-US" u="sng" dirty="0"/>
              <a:t>The Four Social Classes (</a:t>
            </a:r>
            <a:r>
              <a:rPr lang="en-US" u="sng" dirty="0" err="1"/>
              <a:t>Varnas</a:t>
            </a:r>
            <a:r>
              <a:rPr lang="en-US" u="sng" dirty="0"/>
              <a:t>) &amp; Classless Hindus</a:t>
            </a:r>
          </a:p>
        </p:txBody>
      </p:sp>
      <p:sp>
        <p:nvSpPr>
          <p:cNvPr id="27651" name="Rectangle 5"/>
          <p:cNvSpPr>
            <a:spLocks noGrp="1" noChangeArrowheads="1"/>
          </p:cNvSpPr>
          <p:nvPr>
            <p:ph type="body" sz="half" idx="1"/>
          </p:nvPr>
        </p:nvSpPr>
        <p:spPr>
          <a:xfrm>
            <a:off x="228600" y="1066800"/>
            <a:ext cx="4267200" cy="5791200"/>
          </a:xfrm>
        </p:spPr>
        <p:txBody>
          <a:bodyPr/>
          <a:lstStyle/>
          <a:p>
            <a:pPr marL="381000" indent="-381000">
              <a:lnSpc>
                <a:spcPct val="80000"/>
              </a:lnSpc>
              <a:buFontTx/>
              <a:buAutoNum type="arabicPeriod"/>
              <a:defRPr/>
            </a:pPr>
            <a:r>
              <a:rPr lang="en-US" altLang="en-US" sz="1800" b="1" u="sng">
                <a:solidFill>
                  <a:srgbClr val="660066"/>
                </a:solidFill>
              </a:rPr>
              <a:t>Brahmins</a:t>
            </a:r>
            <a:r>
              <a:rPr lang="en-US" altLang="en-US" sz="1800"/>
              <a:t>: Sacerdotal, religious, ritual, teaching, judiciary, intellectual functions.</a:t>
            </a:r>
          </a:p>
          <a:p>
            <a:pPr marL="381000" indent="-381000">
              <a:lnSpc>
                <a:spcPct val="80000"/>
              </a:lnSpc>
              <a:buFontTx/>
              <a:buAutoNum type="arabicPeriod"/>
              <a:defRPr/>
            </a:pPr>
            <a:r>
              <a:rPr lang="en-US" altLang="en-US" sz="1800" b="1" u="sng">
                <a:solidFill>
                  <a:srgbClr val="660066"/>
                </a:solidFill>
              </a:rPr>
              <a:t>Kshatriyas</a:t>
            </a:r>
            <a:r>
              <a:rPr lang="en-US" altLang="en-US" sz="1800"/>
              <a:t>: Military, Administrative, Legislative functions.</a:t>
            </a:r>
          </a:p>
          <a:p>
            <a:pPr marL="381000" indent="-381000">
              <a:lnSpc>
                <a:spcPct val="80000"/>
              </a:lnSpc>
              <a:buFontTx/>
              <a:buAutoNum type="arabicPeriod"/>
              <a:defRPr/>
            </a:pPr>
            <a:r>
              <a:rPr lang="en-US" altLang="en-US" sz="1800" b="1" u="sng">
                <a:solidFill>
                  <a:srgbClr val="660066"/>
                </a:solidFill>
              </a:rPr>
              <a:t>Vaishyas</a:t>
            </a:r>
            <a:r>
              <a:rPr lang="en-US" altLang="en-US" sz="1800"/>
              <a:t>: Agriculture, trade and commerce, cattle rearing, other economic wealth producing functions.</a:t>
            </a:r>
          </a:p>
          <a:p>
            <a:pPr marL="381000" indent="-381000">
              <a:lnSpc>
                <a:spcPct val="80000"/>
              </a:lnSpc>
              <a:buFontTx/>
              <a:buAutoNum type="arabicPeriod"/>
              <a:defRPr/>
            </a:pPr>
            <a:r>
              <a:rPr lang="en-US" altLang="en-US" sz="1800" b="1" u="sng">
                <a:solidFill>
                  <a:srgbClr val="660066"/>
                </a:solidFill>
              </a:rPr>
              <a:t>Shudras</a:t>
            </a:r>
            <a:r>
              <a:rPr lang="en-US" altLang="en-US" sz="1800"/>
              <a:t>: Service, labor, artisans, musicians, entertainers</a:t>
            </a:r>
          </a:p>
          <a:p>
            <a:pPr marL="381000" indent="-381000">
              <a:lnSpc>
                <a:spcPct val="80000"/>
              </a:lnSpc>
              <a:defRPr/>
            </a:pPr>
            <a:r>
              <a:rPr lang="en-US" altLang="en-US" sz="1800" b="1" i="1">
                <a:solidFill>
                  <a:srgbClr val="006600"/>
                </a:solidFill>
              </a:rPr>
              <a:t>Untouchables</a:t>
            </a:r>
            <a:r>
              <a:rPr lang="en-US" altLang="en-US" sz="1800"/>
              <a:t>: Not sanctioned by scriptures, later development, opposed by Hindu leaders, performed scavenging and cleaning functions. Untouchability is virtually extinct in India today.</a:t>
            </a:r>
          </a:p>
          <a:p>
            <a:pPr marL="381000" indent="-381000">
              <a:lnSpc>
                <a:spcPct val="80000"/>
              </a:lnSpc>
              <a:defRPr/>
            </a:pPr>
            <a:r>
              <a:rPr lang="en-US" altLang="en-US" sz="1800" b="1" i="1">
                <a:solidFill>
                  <a:srgbClr val="006600"/>
                </a:solidFill>
              </a:rPr>
              <a:t>Tribals</a:t>
            </a:r>
            <a:r>
              <a:rPr lang="en-US" altLang="en-US" sz="1800"/>
              <a:t>: Have a different social organization with priests, tribal chiefs and the rest.</a:t>
            </a:r>
          </a:p>
          <a:p>
            <a:pPr marL="381000" indent="-381000">
              <a:lnSpc>
                <a:spcPct val="80000"/>
              </a:lnSpc>
              <a:defRPr/>
            </a:pPr>
            <a:r>
              <a:rPr lang="en-US" altLang="en-US" sz="1800" b="1" i="1">
                <a:solidFill>
                  <a:srgbClr val="006600"/>
                </a:solidFill>
              </a:rPr>
              <a:t>Ascetics</a:t>
            </a:r>
            <a:r>
              <a:rPr lang="en-US" altLang="en-US" sz="1800"/>
              <a:t>: Considered beyond all social divisions and categories. The pinnacle of Hindu society.</a:t>
            </a:r>
          </a:p>
        </p:txBody>
      </p:sp>
      <p:pic>
        <p:nvPicPr>
          <p:cNvPr id="107524" name="Picture 7" descr="FourCast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109663"/>
            <a:ext cx="4495800" cy="5748337"/>
          </a:xfrm>
        </p:spPr>
      </p:pic>
      <p:sp>
        <p:nvSpPr>
          <p:cNvPr id="2" name="Slide Number Placeholder 1"/>
          <p:cNvSpPr>
            <a:spLocks noGrp="1"/>
          </p:cNvSpPr>
          <p:nvPr>
            <p:ph type="sldNum" sz="quarter" idx="12"/>
          </p:nvPr>
        </p:nvSpPr>
        <p:spPr/>
        <p:txBody>
          <a:bodyPr/>
          <a:lstStyle/>
          <a:p>
            <a:pPr>
              <a:defRPr/>
            </a:pPr>
            <a:fld id="{58CA56A8-6181-4023-BC61-C56A3FCF9CF5}"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320298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xfrm>
            <a:off x="381000" y="0"/>
            <a:ext cx="8458200" cy="914400"/>
          </a:xfrm>
        </p:spPr>
        <p:txBody>
          <a:bodyPr/>
          <a:lstStyle/>
          <a:p>
            <a:pPr>
              <a:defRPr/>
            </a:pPr>
            <a:r>
              <a:rPr lang="en-US" u="sng">
                <a:solidFill>
                  <a:srgbClr val="006600"/>
                </a:solidFill>
              </a:rPr>
              <a:t>Is the ‘Caste System’ Heirarchical?</a:t>
            </a:r>
          </a:p>
        </p:txBody>
      </p:sp>
      <p:sp>
        <p:nvSpPr>
          <p:cNvPr id="28675" name="Rectangle 5"/>
          <p:cNvSpPr>
            <a:spLocks noGrp="1" noChangeArrowheads="1"/>
          </p:cNvSpPr>
          <p:nvPr>
            <p:ph type="body" sz="half" idx="1"/>
          </p:nvPr>
        </p:nvSpPr>
        <p:spPr>
          <a:xfrm>
            <a:off x="0" y="1219200"/>
            <a:ext cx="5181600" cy="5257800"/>
          </a:xfrm>
        </p:spPr>
        <p:txBody>
          <a:bodyPr/>
          <a:lstStyle/>
          <a:p>
            <a:pPr>
              <a:lnSpc>
                <a:spcPct val="90000"/>
              </a:lnSpc>
              <a:defRPr/>
            </a:pPr>
            <a:r>
              <a:rPr lang="en-US" altLang="en-US" sz="2400"/>
              <a:t>The Diagram on the right is misleading! (even numerically)</a:t>
            </a:r>
          </a:p>
          <a:p>
            <a:pPr>
              <a:lnSpc>
                <a:spcPct val="90000"/>
              </a:lnSpc>
              <a:defRPr/>
            </a:pPr>
            <a:r>
              <a:rPr lang="en-US" altLang="en-US" sz="2400"/>
              <a:t>Superiority of Brahmins is restricted to religious roles.</a:t>
            </a:r>
          </a:p>
          <a:p>
            <a:pPr>
              <a:lnSpc>
                <a:spcPct val="90000"/>
              </a:lnSpc>
              <a:defRPr/>
            </a:pPr>
            <a:r>
              <a:rPr lang="en-US" altLang="en-US" sz="2400"/>
              <a:t>Kshatriyas are leaders in political and military roles.</a:t>
            </a:r>
          </a:p>
          <a:p>
            <a:pPr>
              <a:lnSpc>
                <a:spcPct val="90000"/>
              </a:lnSpc>
              <a:defRPr/>
            </a:pPr>
            <a:r>
              <a:rPr lang="en-US" altLang="en-US" sz="2400"/>
              <a:t>Vaishyas lead in wealth. </a:t>
            </a:r>
          </a:p>
          <a:p>
            <a:pPr>
              <a:lnSpc>
                <a:spcPct val="90000"/>
              </a:lnSpc>
              <a:defRPr/>
            </a:pPr>
            <a:r>
              <a:rPr lang="en-US" altLang="en-US" sz="2400"/>
              <a:t>Shudra in service, entertainment sectors.</a:t>
            </a:r>
          </a:p>
          <a:p>
            <a:pPr lvl="1">
              <a:lnSpc>
                <a:spcPct val="90000"/>
              </a:lnSpc>
              <a:defRPr/>
            </a:pPr>
            <a:r>
              <a:rPr lang="en-US" altLang="en-US" sz="2000"/>
              <a:t>In many parts of India, Brahmins are the poorest.</a:t>
            </a:r>
          </a:p>
          <a:p>
            <a:pPr lvl="1">
              <a:lnSpc>
                <a:spcPct val="90000"/>
              </a:lnSpc>
              <a:defRPr/>
            </a:pPr>
            <a:r>
              <a:rPr lang="en-US" altLang="en-US" sz="2000"/>
              <a:t>Privileges come with disabilities</a:t>
            </a:r>
          </a:p>
          <a:p>
            <a:pPr lvl="1">
              <a:lnSpc>
                <a:spcPct val="90000"/>
              </a:lnSpc>
              <a:defRPr/>
            </a:pPr>
            <a:r>
              <a:rPr lang="en-US" altLang="en-US" sz="2000"/>
              <a:t>Keeps checks and balances in the society (social stability).</a:t>
            </a:r>
          </a:p>
        </p:txBody>
      </p:sp>
      <p:pic>
        <p:nvPicPr>
          <p:cNvPr id="108548" name="Picture 7" descr="Caste pyramid-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1066800"/>
            <a:ext cx="3962400" cy="5486400"/>
          </a:xfrm>
        </p:spPr>
      </p:pic>
      <p:sp>
        <p:nvSpPr>
          <p:cNvPr id="2" name="Slide Number Placeholder 1"/>
          <p:cNvSpPr>
            <a:spLocks noGrp="1"/>
          </p:cNvSpPr>
          <p:nvPr>
            <p:ph type="sldNum" sz="quarter" idx="12"/>
          </p:nvPr>
        </p:nvSpPr>
        <p:spPr/>
        <p:txBody>
          <a:bodyPr/>
          <a:lstStyle/>
          <a:p>
            <a:pPr>
              <a:defRPr/>
            </a:pPr>
            <a:fld id="{49851301-733A-474B-9FA0-286F8F1469E2}"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321056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FF0000"/>
                </a:solidFill>
              </a:rPr>
              <a:t>Varna Dharma in Tamil Nadu</a:t>
            </a:r>
          </a:p>
        </p:txBody>
      </p:sp>
      <p:sp>
        <p:nvSpPr>
          <p:cNvPr id="5" name="Slide Number Placeholder 4"/>
          <p:cNvSpPr>
            <a:spLocks noGrp="1"/>
          </p:cNvSpPr>
          <p:nvPr>
            <p:ph type="sldNum" sz="quarter" idx="12"/>
          </p:nvPr>
        </p:nvSpPr>
        <p:spPr/>
        <p:txBody>
          <a:bodyPr/>
          <a:lstStyle/>
          <a:p>
            <a:pPr fontAlgn="auto">
              <a:spcBef>
                <a:spcPts val="0"/>
              </a:spcBef>
              <a:spcAft>
                <a:spcPts val="0"/>
              </a:spcAft>
              <a:defRPr/>
            </a:pPr>
            <a:fld id="{FB90E018-E56F-448F-85E5-32393ECF9FD1}" type="slidenum">
              <a:rPr lang="en-US" smtClean="0">
                <a:solidFill>
                  <a:srgbClr val="000000"/>
                </a:solidFill>
                <a:cs typeface="Arial"/>
              </a:rPr>
              <a:pPr fontAlgn="auto">
                <a:spcBef>
                  <a:spcPts val="0"/>
                </a:spcBef>
                <a:spcAft>
                  <a:spcPts val="0"/>
                </a:spcAft>
                <a:defRPr/>
              </a:pPr>
              <a:t>9</a:t>
            </a:fld>
            <a:endParaRPr lang="en-US">
              <a:solidFill>
                <a:srgbClr val="000000"/>
              </a:solidFill>
              <a:cs typeface="Arial"/>
            </a:endParaRPr>
          </a:p>
        </p:txBody>
      </p:sp>
      <p:pic>
        <p:nvPicPr>
          <p:cNvPr id="8" name="Content Placeholder 7" descr="http://aathithamizharperavai.com/images/CASTE%20PYRAMI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066800"/>
            <a:ext cx="6705600" cy="579120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88860373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 Antiqua"/>
        <a:ea typeface=""/>
        <a:cs typeface="Arial"/>
      </a:majorFont>
      <a:minorFont>
        <a:latin typeface="Book Antiqu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 Antiqua"/>
        <a:ea typeface=""/>
        <a:cs typeface="Arial"/>
      </a:majorFont>
      <a:minorFont>
        <a:latin typeface="Book Antiqu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 Antiqua"/>
        <a:ea typeface=""/>
        <a:cs typeface="Arial"/>
      </a:majorFont>
      <a:minorFont>
        <a:latin typeface="Book Antiqu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3864</Words>
  <Application>Microsoft Macintosh PowerPoint</Application>
  <PresentationFormat>On-screen Show (4:3)</PresentationFormat>
  <Paragraphs>337</Paragraphs>
  <Slides>48</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Book Antiqua</vt:lpstr>
      <vt:lpstr>Calibri</vt:lpstr>
      <vt:lpstr>Times New Roman</vt:lpstr>
      <vt:lpstr>Verdana</vt:lpstr>
      <vt:lpstr>Wingdings</vt:lpstr>
      <vt:lpstr>Default Design</vt:lpstr>
      <vt:lpstr>4_Default Design</vt:lpstr>
      <vt:lpstr>8_Default Design</vt:lpstr>
      <vt:lpstr>Achieving Common Goals together – Organizing our Society</vt:lpstr>
      <vt:lpstr>‘Caste’ System</vt:lpstr>
      <vt:lpstr>Points to note on ‘Caste’</vt:lpstr>
      <vt:lpstr>Varna and Jati</vt:lpstr>
      <vt:lpstr>Jati</vt:lpstr>
      <vt:lpstr>Gotra and Pravara</vt:lpstr>
      <vt:lpstr>The Four Social Classes (Varnas) &amp; Classless Hindus</vt:lpstr>
      <vt:lpstr>Is the ‘Caste System’ Heirarchical?</vt:lpstr>
      <vt:lpstr>Varna Dharma in Tamil Nadu</vt:lpstr>
      <vt:lpstr>Varna System: Division of Powers</vt:lpstr>
      <vt:lpstr>Real ‘Caste Pyramid’</vt:lpstr>
      <vt:lpstr>Questions on the ‘Caste’ System</vt:lpstr>
      <vt:lpstr>Hinduism and Untouchability</vt:lpstr>
      <vt:lpstr>Improvement in conditions of ‘Lower Castes’ and Tribals</vt:lpstr>
      <vt:lpstr>Improvement in conditions of ‘Lower Castes’ and Tribals</vt:lpstr>
      <vt:lpstr>Growth of Literacy Amount ‘Lower’ Castes</vt:lpstr>
      <vt:lpstr>Benefits of Varna-Jāti Systems</vt:lpstr>
      <vt:lpstr>Harms of Varna-Jāti System</vt:lpstr>
      <vt:lpstr>Birth is not the basis of caste!</vt:lpstr>
      <vt:lpstr>Theory of Gunas</vt:lpstr>
      <vt:lpstr>Our Guna composition decides our Varna</vt:lpstr>
      <vt:lpstr>PowerPoint Presentation</vt:lpstr>
      <vt:lpstr>Our character determines Varna</vt:lpstr>
      <vt:lpstr>Examples of change of Varna</vt:lpstr>
      <vt:lpstr>Hindu scriptures pray for all</vt:lpstr>
      <vt:lpstr>Bhagavān speaks to everyone</vt:lpstr>
      <vt:lpstr>Bhagavan is present in All</vt:lpstr>
      <vt:lpstr>Stories illustrating Varna Dharma in the Hindu Tradition</vt:lpstr>
      <vt:lpstr>Story: Satyakāma becomes a Rishi</vt:lpstr>
      <vt:lpstr>Bhagavān gives Darshan to all</vt:lpstr>
      <vt:lpstr>Many saints had a humble background</vt:lpstr>
      <vt:lpstr>Many Rishis have a humble origin</vt:lpstr>
      <vt:lpstr>Many Rishis have a humble origin</vt:lpstr>
      <vt:lpstr>Sant Ramanuja silences his upper caste students</vt:lpstr>
      <vt:lpstr>All humans are a spark of the Divine</vt:lpstr>
      <vt:lpstr>All humans are a spark of the Divine</vt:lpstr>
      <vt:lpstr>Saints love all without prejudice</vt:lpstr>
      <vt:lpstr>Real pollutant is evil and dishonesty, not caste</vt:lpstr>
      <vt:lpstr>The ‘Cow, Caste, Curry’ Syndrome</vt:lpstr>
      <vt:lpstr>Questions</vt:lpstr>
      <vt:lpstr>My wedding and Caste: Times are changing….</vt:lpstr>
      <vt:lpstr>Discrimination in Other Societies</vt:lpstr>
      <vt:lpstr>Inequality in Western Societies</vt:lpstr>
      <vt:lpstr>Income Inequality</vt:lpstr>
      <vt:lpstr>Social Heirarchy</vt:lpstr>
      <vt:lpstr>Home Ownership by Race in the US</vt:lpstr>
      <vt:lpstr>Modern Times and Applicability of  Varna-Jāti Systems</vt:lpstr>
      <vt:lpstr>Caste System: Take Home Message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Achieving Common Goals together – Organizing our Society</dc:title>
  <dc:creator>vishalsagarwal</dc:creator>
  <cp:lastModifiedBy>Dilip Amin</cp:lastModifiedBy>
  <cp:revision>16</cp:revision>
  <dcterms:created xsi:type="dcterms:W3CDTF">2020-10-15T01:02:51Z</dcterms:created>
  <dcterms:modified xsi:type="dcterms:W3CDTF">2024-05-04T23:08:45Z</dcterms:modified>
</cp:coreProperties>
</file>